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16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268" r:id="rId17"/>
  </p:sldIdLst>
  <p:sldSz cx="12192000" cy="6858000"/>
  <p:notesSz cx="6888163" cy="100187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2A7"/>
    <a:srgbClr val="CD545A"/>
    <a:srgbClr val="FFE984"/>
    <a:srgbClr val="96C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4A6D2-7426-437B-914D-46AB64134AF1}" v="35" dt="2025-02-18T16:24:11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39" d="100"/>
          <a:sy n="39" d="100"/>
        </p:scale>
        <p:origin x="28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77BFE-3ED8-9DFD-D3F3-8BD122CD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0AD291-F2D4-9251-014A-5EF45E4A9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3A116DF-9FFE-753A-DF13-CB1C84E5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6408119-F1A8-0806-7504-B468513B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E73425-1AD3-CB5B-7F35-05D6F2DD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2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CE804-1D95-3A06-871F-A199FEE7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F60070D-60EE-2D94-0E49-E94CE63B3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3490E5B-9809-F3E4-53E1-EAD84ECB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64DBE72-5FF9-2807-CB5A-69549BDB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D0E60EA-8944-5D5B-5E76-E89C3522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31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D7689B-2A72-FBF7-E2B9-6C32E2D86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7323B2B-B4C6-1645-746F-A6B52987B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032670D-4E4F-6152-A064-A12BA0D3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0E3DC3B-0C32-0C08-F382-88FD46F3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D9EBD4-B3FC-6885-ED17-BACAFB8D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178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50D89-A222-94B2-CD68-41AEA712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6AD794-044F-0047-3533-5A73E29AB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D1AB67E-F0FB-9E4F-8E55-B08C1B98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2DCD02F-73A4-2B95-B21B-CFE344F2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098C52-8EF0-FB41-1932-B7DC46E5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396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602F3-4EC8-6B24-6759-AB68F5A5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A6EA78A-FD27-F589-BF15-902114C0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4E46710-1C6E-D201-80B6-58D8CA9E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138385C-AAE1-F58F-192A-EE9BDED8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177E2AF-B338-BDB5-76EA-8F2E66D0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76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BD57A-F59A-2FE8-86F7-3408CAC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34E4CE-D19B-0EBE-C4B1-53D651ED6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9734977-0D69-4CA0-A5EF-CCF0EF8A9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80DBA29-9335-DDD8-07B6-BB572586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8AFBC51-86E0-5894-B4BA-56025713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1D758EB-0EFE-DD9F-E17A-0028EECA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28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63712-C587-13E2-4D43-D499ECCFB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FA4E11B-5621-4E0C-F68D-2DA498C19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9B5227B-799B-BFD7-3BC1-978B3CA5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5113FC5-406D-E22F-AF3A-8641BAD4E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3C5B9AA-28E5-1C58-228D-162201A86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B24D0FE-A373-09F9-4219-50402831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C33D943-D5A7-C039-9BF1-C21FD0C8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FC36743-ED0E-8A8C-69D5-0136111F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94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3861A-EF60-2A19-03A6-AA082428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EE7FAAE-D1F9-406C-0CBB-5E649246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8692B8-2BF5-2DCD-7F13-C18A6A5F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DD1324C-5C8A-CD89-C039-3780C625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80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FA4AA71-428B-C248-29B5-6EC1434A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0FD8D99-D3EA-6399-E588-EA6F1D57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2012D54-CCC9-8977-2BAC-2BC5C226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05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0C9AE-BC7E-67F9-B9A7-28430A74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122940-3282-354E-8188-F46ED4EE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8B758EB-5370-4C26-BFB1-E5A68FB7B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1B9B1B0-0FE2-7668-8028-18641EA6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3C89AD7-6D40-0F35-3486-A002F11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DE3C224-007A-4DE1-F9E3-C1E5C70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87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42D57-9745-5A7A-2DE3-1E2F3BAC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2F5C798-E75F-1E10-2103-C55FD212E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CFEDAE-4A85-473B-FF61-E30C605D5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A38658-DC79-A233-39AC-EEA57FF5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6E40CDE-A44C-BAEF-DCC7-0CFAC69E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DC0765A-82A4-7ACE-B529-4F1DC1B1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11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29F6D1A-5FDE-E0EB-7C62-8BD233AF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FAF647B-CBB3-276C-4517-E9B6C2A5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F7E3441-BD06-0E92-6980-42F0C8FFB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7DD7-1C30-44E7-8B8F-4C6D743963BC}" type="datetimeFigureOut">
              <a:rPr lang="pt-PT" smtClean="0"/>
              <a:t>03/04/2025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4021761-7419-510E-B0CD-A46688001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F6454C-06A4-8E4D-DA2C-E1C5AE9B8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F1A8-DDC8-4E04-8F0B-BA76632FF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7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5083190" y="-4225"/>
            <a:ext cx="710881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83036E-B1E8-0793-5256-13ABC29D93A4}"/>
              </a:ext>
            </a:extLst>
          </p:cNvPr>
          <p:cNvSpPr txBox="1"/>
          <p:nvPr/>
        </p:nvSpPr>
        <p:spPr>
          <a:xfrm>
            <a:off x="5866590" y="663098"/>
            <a:ext cx="57248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2ª edição</a:t>
            </a:r>
          </a:p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Conselho de Cidadãos de Lisboa </a:t>
            </a:r>
          </a:p>
          <a:p>
            <a:pPr algn="ctr">
              <a:spcAft>
                <a:spcPts val="1200"/>
              </a:spcAft>
            </a:pPr>
            <a:endParaRPr lang="pt-PT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3600" b="1" spc="300" dirty="0">
                <a:solidFill>
                  <a:srgbClr val="96C5B3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“Lisboa dos 15 minutos” </a:t>
            </a:r>
          </a:p>
          <a:p>
            <a:pPr algn="ctr">
              <a:spcAft>
                <a:spcPts val="1200"/>
              </a:spcAft>
            </a:pPr>
            <a:endParaRPr lang="pt-PT" sz="3600" b="1" spc="300" dirty="0">
              <a:solidFill>
                <a:srgbClr val="96C5B3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Ponto de situação</a:t>
            </a: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Fevereiro 2025</a:t>
            </a:r>
            <a:endParaRPr lang="pt-PT" sz="2400" b="1" dirty="0">
              <a:solidFill>
                <a:srgbClr val="CD54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166380" y="5687963"/>
            <a:ext cx="1777913" cy="991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48" y="6285623"/>
            <a:ext cx="852227" cy="568152"/>
          </a:xfrm>
          <a:prstGeom prst="rect">
            <a:avLst/>
          </a:prstGeom>
        </p:spPr>
      </p:pic>
      <p:pic>
        <p:nvPicPr>
          <p:cNvPr id="2" name="Imagem 1" descr="Uma imagem com pessoa, multidão&#10;&#10;Descrição gerada automaticamente">
            <a:extLst>
              <a:ext uri="{FF2B5EF4-FFF2-40B4-BE49-F238E27FC236}">
                <a16:creationId xmlns:a16="http://schemas.microsoft.com/office/drawing/2014/main" id="{2C6B326E-D280-2981-E9F2-705EB04F0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b="1360"/>
          <a:stretch/>
        </p:blipFill>
        <p:spPr>
          <a:xfrm>
            <a:off x="0" y="4225"/>
            <a:ext cx="5083190" cy="68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05883"/>
            <a:ext cx="736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CRIAR UMA PLATAFORMA PARA IMIGRANTES QUE IDENTIFIQUE AS NECESSIDADES LABORAIS EM LISBOA E PROMOVA UM "MATCH" COM ENTIDADES EMPREGADORAS.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CML desenvolveu a "Plataforma Mapa do Emprego de Lisboa", onde identifica oportunidades de trabalho na cidade, e que conta já com mais de 6.700 ofertas. 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Numa segunda etapa, é necessário identificar competências junto dos imigrantes. Nesse sentido, queremos promover parcerias com associações do setor, para apoiar os imigrantes na buscar de emprego. É o caso do LISBON PROJECT, que o PCML irá visitar em fevereiro 2025, e que já tem acordos com várias tecnológicas (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CriticalTechWorks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Feedzai) e grandes empresas (Jerónimo Martins, Sonae).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304551" y="1197981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263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05883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REATIVAR ESPAÇOS PARA IDOSOS PARA PROMOVER CONVIVÊNCIA E COLABORAÇÃO INTERGERACIONAL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Presidente inaugurou em 17 Janeiro 2025 o Centro Local de Informação e Coordenação para dar respostas na área Longevidade e Envelhecimento - CLIC, em parceria com a SCML. Esta estrutura vai desenvolver um novo plano de ação para os idosos, assente em 3 eixos: vida ativa, vida autónoma e vida apoiada. O CLIC vai fazer um plano de atividades anual e convidar os embaixadores do Conselho de Cidadãos para uma reunião para participarem na definição desse plano (reunião de auscultação com GVSA e DDS (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Mariana Mira Delgado) agendada para Fevereiro). </a:t>
            </a:r>
          </a:p>
          <a:p>
            <a:pPr algn="just"/>
            <a:endParaRPr lang="pt-PT" sz="1600" dirty="0">
              <a:solidFill>
                <a:srgbClr val="5462A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O Departamento de Direitos Sociais irá convidar os embaixadores para uma reunião de auscultação </a:t>
            </a:r>
            <a:endParaRPr lang="pt-PT" sz="1600" b="1" dirty="0">
              <a:solidFill>
                <a:srgbClr val="5462A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5132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6090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270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5083190" y="-4225"/>
            <a:ext cx="710881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83036E-B1E8-0793-5256-13ABC29D93A4}"/>
              </a:ext>
            </a:extLst>
          </p:cNvPr>
          <p:cNvSpPr txBox="1"/>
          <p:nvPr/>
        </p:nvSpPr>
        <p:spPr>
          <a:xfrm>
            <a:off x="5866590" y="663098"/>
            <a:ext cx="572488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1ª edição</a:t>
            </a:r>
          </a:p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Conselho de Cidadãos de Lisboa </a:t>
            </a:r>
          </a:p>
          <a:p>
            <a:pPr algn="ctr">
              <a:spcAft>
                <a:spcPts val="1200"/>
              </a:spcAft>
            </a:pPr>
            <a:endParaRPr lang="pt-PT" sz="14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3600" b="1" spc="300" dirty="0">
                <a:solidFill>
                  <a:srgbClr val="96C5B3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“Alterações climáticas” </a:t>
            </a:r>
          </a:p>
          <a:p>
            <a:pPr algn="ctr">
              <a:spcAft>
                <a:spcPts val="1200"/>
              </a:spcAft>
            </a:pPr>
            <a:endParaRPr lang="pt-PT" sz="2000" b="1" spc="300" dirty="0">
              <a:solidFill>
                <a:srgbClr val="96C5B3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Ponto de situação</a:t>
            </a: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Fevereiro 2025</a:t>
            </a:r>
            <a:endParaRPr lang="pt-PT" sz="2400" b="1" dirty="0">
              <a:solidFill>
                <a:srgbClr val="CD54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166380" y="5687963"/>
            <a:ext cx="1777913" cy="991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48" y="6285623"/>
            <a:ext cx="852227" cy="56815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3724B68-9942-1B62-94DA-8BD7B1B5D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5110" b="5318"/>
          <a:stretch/>
        </p:blipFill>
        <p:spPr bwMode="auto">
          <a:xfrm>
            <a:off x="-1" y="0"/>
            <a:ext cx="5083189" cy="68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7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1ª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216262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CAMPANHA DE SENSIBILIZAÇÃO HIGIENE URBANA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 2022 e 2023 foram realizadas duas campanhas de sensibilização para a necessidade de melhor separar, reciclar e colocar o lixo, assim como para a importância de valorizar o trabalho dos serviços municipais responsáveis pela higiene urbana.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981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1ª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216262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JARDIM EM CADA ESQUINA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proposta foi integrada no plano de recuperação da Avenida Almirante Reis, e será testado aquando da implementação do mesmo.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2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A955D17-7E0C-5BDC-B72E-A13FA3F1714C}"/>
              </a:ext>
            </a:extLst>
          </p:cNvPr>
          <p:cNvSpPr/>
          <p:nvPr/>
        </p:nvSpPr>
        <p:spPr>
          <a:xfrm>
            <a:off x="3469718" y="5173334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89B359-A815-E4F4-3696-77F9011FDF01}"/>
              </a:ext>
            </a:extLst>
          </p:cNvPr>
          <p:cNvSpPr txBox="1"/>
          <p:nvPr/>
        </p:nvSpPr>
        <p:spPr>
          <a:xfrm>
            <a:off x="3478069" y="5269112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</p:spTree>
    <p:extLst>
      <p:ext uri="{BB962C8B-B14F-4D97-AF65-F5344CB8AC3E}">
        <p14:creationId xmlns:p14="http://schemas.microsoft.com/office/powerpoint/2010/main" val="364300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1ª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82719" y="1084372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IMPLEMENTAR O CONCEITO DE SUPERQUARTEIRÃO, FECHANDO ALGUMAS RUAS AOS DOMINGOS PARA PROMOVER ATIVIDADES DE RUA.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229502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695070"/>
            <a:ext cx="8056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Este projeto foi implementado em dois espaços diferentes da cidade: Praça da Alegria e Jardim de Campo de Ourique. Estes projetos permitiram recolher diferentes opiniões e perceções dos cidadãos, tanto em favor da iniciativa como em contra. </a:t>
            </a:r>
          </a:p>
          <a:p>
            <a:pPr algn="just"/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 cidadãos que participaram no Conselho de Cidadãos foram convidados a participar na iniciativa.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8876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002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0" y="-4225"/>
            <a:ext cx="1219200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3970345" y="1940955"/>
            <a:ext cx="4251310" cy="237167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1" y="5580030"/>
            <a:ext cx="1573877" cy="10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82720" y="1039269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LANÇAR MEDIDAS DE SENSIBILIZAÇÃO PARA A SAÚDE MENTAL, EM PARCERIA COM ASSOCIAÇÕES DO SETOR E AS JUNTAS DE FREGUESIA.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dep. Direitos Sociais desenvolveu uma parceria com a associação "Irmãs Hospitaleiras", com um Plano de Ação assente em 4 eixos: idosos / jovens / distúrbios alimentares / pessoas sem abrigo. Será assinado um protocolo em Fevereiro / Março 2025, e os participantes do Conselho de Cidadãos serão convidados para assistir à sessão. 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Exemplo de medida no Plano de Ação: projeto "Ginásio Cerebral" na Biblioteca Orlando Ribeiro, em que os idosos participam em exercícios que estimulam a atividade cerebral, acompanhados por especialistas. Inicio em Março 2025, para 768 beneficiários, duas vezes por semana durante 1 hora, ao longo de 3 meses. Investimento 70 mil euros CML.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4624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5582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2EF084-EF44-B08A-6327-16441138F8F2}"/>
              </a:ext>
            </a:extLst>
          </p:cNvPr>
          <p:cNvSpPr txBox="1"/>
          <p:nvPr/>
        </p:nvSpPr>
        <p:spPr>
          <a:xfrm>
            <a:off x="3469719" y="4628065"/>
            <a:ext cx="8056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 O Presidente da CML deseja convidar os embaixadores do CCL para assistir à cerimónia de assinatura do Protocolo. </a:t>
            </a:r>
            <a:endParaRPr lang="pt-PT" sz="1600" b="1" dirty="0">
              <a:solidFill>
                <a:srgbClr val="5462A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5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82720" y="1039269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EDUCAR OS JOVENS COM MENOS DE 18 ANOS PARA O USO RESPONSÁVEL DA TROTINETE.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 operadores de mobilidade suave definiram a idade mínima de 18 anos para a utilização de bicicletas e trotinetes. 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Assim, a CML reorientou esta proposta para o uso de bicicletas - focando nas GIRA (a partir dos 16 anos). Solicitámos à Direção Mobilidade para desenvolver uma proposta de implementação da medida.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CURSO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440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103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REALIZAR UM MAPEAMENTO DO COMÉRCIO LOCAL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Direção Municipal de Economia &amp; Inovação realizou um diagnóstico e um inquérito sobre o comércio local na Baixa, com o apoio da Bloomberg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Associates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813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103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DEFINIR UMA ESTRATÉGIA PARA O COMÉRCIO LOCAL, COM BASE NO MAPEAMENTO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Direção Municipal de Economia &amp; Inovação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preprarou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uma nova estratégia para o comércio local que foi apresentada ao Vereador Diogo Moura em janeiro 2025 (a submeter em reunião de câmara).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740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2ª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103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ALARGAR OS TRANSPORTES PÚBLICOS NOTURNOS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Através da Carris, a CML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extendeu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sua cobertura no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periodo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noturno no final 2023, incluindo uma nova carreira da rede da madrugada, a 203, que funciona entre as 0h00 e as 5h30, ligando o Restelo e Xabregas.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300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54EACFE-AE44-817C-657F-DE0296277D63}"/>
              </a:ext>
            </a:extLst>
          </p:cNvPr>
          <p:cNvSpPr txBox="1"/>
          <p:nvPr/>
        </p:nvSpPr>
        <p:spPr>
          <a:xfrm>
            <a:off x="5083190" y="-4225"/>
            <a:ext cx="7108810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83036E-B1E8-0793-5256-13ABC29D93A4}"/>
              </a:ext>
            </a:extLst>
          </p:cNvPr>
          <p:cNvSpPr txBox="1"/>
          <p:nvPr/>
        </p:nvSpPr>
        <p:spPr>
          <a:xfrm>
            <a:off x="5866590" y="663098"/>
            <a:ext cx="572488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3ª edição</a:t>
            </a:r>
          </a:p>
          <a:p>
            <a:pPr algn="ctr">
              <a:spcAft>
                <a:spcPts val="1200"/>
              </a:spcAft>
            </a:pPr>
            <a:r>
              <a:rPr lang="pt-PT" sz="2800" b="1" spc="300" dirty="0">
                <a:solidFill>
                  <a:srgbClr val="5462A7"/>
                </a:solidFill>
                <a:latin typeface="Arial Black" panose="020B0A04020102020204" pitchFamily="34" charset="0"/>
              </a:rPr>
              <a:t>Conselho de Cidadãos de Lisboa </a:t>
            </a:r>
          </a:p>
          <a:p>
            <a:pPr algn="ctr">
              <a:spcAft>
                <a:spcPts val="1200"/>
              </a:spcAft>
            </a:pPr>
            <a:endParaRPr lang="pt-PT" sz="14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3600" b="1" spc="300" dirty="0">
                <a:solidFill>
                  <a:srgbClr val="96C5B3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“Como construir uma Lisboa que cuida” </a:t>
            </a:r>
          </a:p>
          <a:p>
            <a:pPr algn="ctr">
              <a:spcAft>
                <a:spcPts val="1200"/>
              </a:spcAft>
            </a:pPr>
            <a:endParaRPr lang="pt-PT" sz="2000" b="1" spc="300" dirty="0">
              <a:solidFill>
                <a:srgbClr val="96C5B3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Ponto de situação</a:t>
            </a:r>
          </a:p>
          <a:p>
            <a:pPr algn="ctr">
              <a:spcAft>
                <a:spcPts val="1200"/>
              </a:spcAft>
            </a:pPr>
            <a:r>
              <a:rPr lang="pt-PT" sz="2400" b="1" spc="300" dirty="0">
                <a:solidFill>
                  <a:srgbClr val="CD545A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Fevereiro 2025</a:t>
            </a:r>
            <a:endParaRPr lang="pt-PT" sz="2400" b="1" dirty="0">
              <a:solidFill>
                <a:srgbClr val="CD54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AB28518-81F0-DB20-D503-B78B54CBC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166380" y="5687963"/>
            <a:ext cx="1777913" cy="9918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06701D-F913-13AD-441D-028D65F4F3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48" y="6285623"/>
            <a:ext cx="852227" cy="56815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3724B68-9942-1B62-94DA-8BD7B1B5D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5110" b="5318"/>
          <a:stretch/>
        </p:blipFill>
        <p:spPr bwMode="auto">
          <a:xfrm>
            <a:off x="-1" y="0"/>
            <a:ext cx="5083189" cy="68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5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002052"/>
            <a:ext cx="736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AVALIAR A POSSIBILIDADE DE TRANSFORMAR O EDIFICADO DEVOLUTO EM HABITAÇÃO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 base na proposta do Conselho de Cidadãos e num processo de consulta pública, foram integradas na Carta Municipal de Habitação (aprovada em Dez 24) duas medidas sobre edificado devoluto: </a:t>
            </a:r>
          </a:p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Medida 1.09 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Aquisição estratégica de edifícios com aptidão habitacional</a:t>
            </a:r>
          </a:p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Medida 1.18 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Incentivos à redução do número de habitações vagas privadas</a:t>
            </a:r>
          </a:p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(nota: esta medida não estava na versão da CMH submetida a consulta pública e entrou na CMH precisamente por haver muitas participações neste sentido) 1.18 que prevê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EXECUTADA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718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08C30A-631F-8813-6668-30C0D1A5DD9B}"/>
              </a:ext>
            </a:extLst>
          </p:cNvPr>
          <p:cNvSpPr txBox="1"/>
          <p:nvPr/>
        </p:nvSpPr>
        <p:spPr>
          <a:xfrm>
            <a:off x="-14287" y="0"/>
            <a:ext cx="2838768" cy="6858000"/>
          </a:xfrm>
          <a:prstGeom prst="rect">
            <a:avLst/>
          </a:prstGeom>
          <a:solidFill>
            <a:srgbClr val="FFE984"/>
          </a:solidFill>
        </p:spPr>
        <p:txBody>
          <a:bodyPr wrap="square" rtlCol="0" anchor="t">
            <a:noAutofit/>
          </a:bodyPr>
          <a:lstStyle/>
          <a:p>
            <a:pPr algn="ctr"/>
            <a:endParaRPr lang="pt-PT" sz="3200" b="1" spc="300" dirty="0">
              <a:solidFill>
                <a:srgbClr val="5462A7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10FFC8-9CE5-F9ED-9B1A-E89CCCD74E4E}"/>
              </a:ext>
            </a:extLst>
          </p:cNvPr>
          <p:cNvSpPr txBox="1"/>
          <p:nvPr/>
        </p:nvSpPr>
        <p:spPr>
          <a:xfrm>
            <a:off x="3191069" y="353007"/>
            <a:ext cx="871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spc="300" dirty="0">
                <a:solidFill>
                  <a:srgbClr val="CD545A"/>
                </a:solidFill>
                <a:latin typeface="Arial Black" panose="020B0A04020102020204" pitchFamily="34" charset="0"/>
              </a:rPr>
              <a:t>Propostas da 3ª edição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EB8043-D19A-6F15-A2D2-4DE348ECB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E984"/>
              </a:clrFrom>
              <a:clrTo>
                <a:srgbClr val="FFE984">
                  <a:alpha val="0"/>
                </a:srgbClr>
              </a:clrTo>
            </a:clrChange>
          </a:blip>
          <a:srcRect l="1045" t="10837" r="8185" b="17921"/>
          <a:stretch/>
        </p:blipFill>
        <p:spPr>
          <a:xfrm>
            <a:off x="10697498" y="6004896"/>
            <a:ext cx="1285742" cy="717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593D79-C299-AA06-6240-4A36B78F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4" y="5604817"/>
            <a:ext cx="1628244" cy="10854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4F5C2C-8EF2-BAF0-B81C-20CC175C22BB}"/>
              </a:ext>
            </a:extLst>
          </p:cNvPr>
          <p:cNvSpPr txBox="1"/>
          <p:nvPr/>
        </p:nvSpPr>
        <p:spPr>
          <a:xfrm>
            <a:off x="3974369" y="1136363"/>
            <a:ext cx="736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INSTALAÇÃO DE WC PÚBLICOS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CC40AE-73DF-D46F-5BB8-DC1BA1CFC8AD}"/>
              </a:ext>
            </a:extLst>
          </p:cNvPr>
          <p:cNvSpPr txBox="1"/>
          <p:nvPr/>
        </p:nvSpPr>
        <p:spPr>
          <a:xfrm>
            <a:off x="3304551" y="1980062"/>
            <a:ext cx="885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t-PT" sz="1400" b="1" dirty="0">
                <a:solidFill>
                  <a:srgbClr val="CD545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PONTO DE SITUAÇÃO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AA1227-83F9-DDCF-DD12-AC41A8602AAC}"/>
              </a:ext>
            </a:extLst>
          </p:cNvPr>
          <p:cNvSpPr txBox="1"/>
          <p:nvPr/>
        </p:nvSpPr>
        <p:spPr>
          <a:xfrm>
            <a:off x="3291920" y="2380110"/>
            <a:ext cx="80567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Contrato com a JC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Decaux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prevê 75 </a:t>
            </a:r>
            <a:r>
              <a:rPr lang="pt-PT" sz="1600" dirty="0" err="1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WCs</a:t>
            </a:r>
            <a:r>
              <a:rPr lang="pt-PT" sz="1600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 funcionar no primeiro semestre 2025.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871BB0-B231-9FA1-B501-F35B582D87FF}"/>
              </a:ext>
            </a:extLst>
          </p:cNvPr>
          <p:cNvSpPr/>
          <p:nvPr/>
        </p:nvSpPr>
        <p:spPr>
          <a:xfrm>
            <a:off x="3461368" y="5106899"/>
            <a:ext cx="7879001" cy="468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A9ACBF-B68C-7242-A738-846654FDBF3A}"/>
              </a:ext>
            </a:extLst>
          </p:cNvPr>
          <p:cNvSpPr txBox="1"/>
          <p:nvPr/>
        </p:nvSpPr>
        <p:spPr>
          <a:xfrm>
            <a:off x="3469719" y="5202677"/>
            <a:ext cx="77012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PT" sz="1200" b="1" dirty="0">
                <a:solidFill>
                  <a:srgbClr val="5462A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PROPOSTA EM EXECUÇÃO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053847-2F5C-DF83-DC6E-1C4A2BC0BB4E}"/>
              </a:ext>
            </a:extLst>
          </p:cNvPr>
          <p:cNvSpPr/>
          <p:nvPr/>
        </p:nvSpPr>
        <p:spPr>
          <a:xfrm>
            <a:off x="3291920" y="1017640"/>
            <a:ext cx="576569" cy="576000"/>
          </a:xfrm>
          <a:prstGeom prst="ellipse">
            <a:avLst/>
          </a:prstGeom>
          <a:solidFill>
            <a:srgbClr val="546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804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7986</TotalTime>
  <Words>1049</Words>
  <Application>Microsoft Office PowerPoint</Application>
  <PresentationFormat>Ecrã Panorâmico</PresentationFormat>
  <Paragraphs>103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Segoe UI</vt:lpstr>
      <vt:lpstr>Segoe UI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Lourenço Jardim de Oliveira (GPCML)</dc:creator>
  <cp:lastModifiedBy>Filipe Casimiro (SG/DRMP/DP)</cp:lastModifiedBy>
  <cp:revision>8</cp:revision>
  <cp:lastPrinted>2025-02-18T17:37:30Z</cp:lastPrinted>
  <dcterms:created xsi:type="dcterms:W3CDTF">2023-03-17T10:58:18Z</dcterms:created>
  <dcterms:modified xsi:type="dcterms:W3CDTF">2025-04-03T15:05:06Z</dcterms:modified>
</cp:coreProperties>
</file>