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33" r:id="rId2"/>
  </p:sldMasterIdLst>
  <p:notesMasterIdLst>
    <p:notesMasterId r:id="rId20"/>
  </p:notesMasterIdLst>
  <p:sldIdLst>
    <p:sldId id="256" r:id="rId3"/>
    <p:sldId id="2147476180" r:id="rId4"/>
    <p:sldId id="2147476183" r:id="rId5"/>
    <p:sldId id="2147476181" r:id="rId6"/>
    <p:sldId id="2147476200" r:id="rId7"/>
    <p:sldId id="2147476201" r:id="rId8"/>
    <p:sldId id="2147476197" r:id="rId9"/>
    <p:sldId id="2147476195" r:id="rId10"/>
    <p:sldId id="2147476196" r:id="rId11"/>
    <p:sldId id="2147476190" r:id="rId12"/>
    <p:sldId id="2147476193" r:id="rId13"/>
    <p:sldId id="2147476202" r:id="rId14"/>
    <p:sldId id="2147476203" r:id="rId15"/>
    <p:sldId id="2147476204" r:id="rId16"/>
    <p:sldId id="2147476205" r:id="rId17"/>
    <p:sldId id="2147476206" r:id="rId18"/>
    <p:sldId id="2147476207" r:id="rId19"/>
  </p:sldIdLst>
  <p:sldSz cx="10083800" cy="6305550"/>
  <p:notesSz cx="10083800" cy="63055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EDFBFD"/>
    <a:srgbClr val="E9FBFD"/>
    <a:srgbClr val="FFFFFF"/>
    <a:srgbClr val="76CC82"/>
    <a:srgbClr val="82D08D"/>
    <a:srgbClr val="ECF6EE"/>
    <a:srgbClr val="CFEDD3"/>
    <a:srgbClr val="73CB80"/>
    <a:srgbClr val="B9E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673" autoAdjust="0"/>
  </p:normalViewPr>
  <p:slideViewPr>
    <p:cSldViewPr>
      <p:cViewPr varScale="1">
        <p:scale>
          <a:sx n="71" d="100"/>
          <a:sy n="71" d="100"/>
        </p:scale>
        <p:origin x="1565" y="28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andra.SALES\Desktop\numeros%20apresenta&#231;&#227;o%20ambiental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andra.SALES\Desktop\numeros%20apresenta&#231;&#227;o%20ambiental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vincienergies-my.sharepoint.com/personal/luis_baptista-reis_vinci-energies_net/Documents/Axians/MOBILITY_APR2023/SSP/2026/data/pb2025-part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vincienergies-my.sharepoint.com/personal/luis_baptista-reis_vinci-energies_net/Documents/Axians/MOBILITY_APR2023/SSP/2026/data/pb2025-part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vincienergies-my.sharepoint.com/personal/luis_baptista-reis_vinci-energies_net/Documents/Axians/MOBILITY_APR2023/SSP/2026/data/pb2025-part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vincienergies-my.sharepoint.com/personal/luis_baptista-reis_vinci-energies_net/Documents/Axians/MOBILITY_APR2023/SSP/2026/data/pb2025-section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inci Sans Light" panose="02000000000000000000" pitchFamily="50" charset="0"/>
                <a:ea typeface="+mn-ea"/>
                <a:cs typeface="+mn-cs"/>
              </a:defRPr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ELECTRIFIED FLEET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inci Sans Light" panose="02000000000000000000" pitchFamily="50" charset="0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Sheet1!$C$45</c:f>
              <c:strCache>
                <c:ptCount val="1"/>
                <c:pt idx="0">
                  <c:v>Electric vehicles</c:v>
                </c:pt>
              </c:strCache>
            </c:strRef>
          </c:tx>
          <c:spPr>
            <a:solidFill>
              <a:srgbClr val="76CC82"/>
            </a:solidFill>
            <a:ln>
              <a:solidFill>
                <a:srgbClr val="76CC8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inci Sans Light" panose="02000000000000000000" pitchFamily="50" charset="0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Sheet1!$B$46:$B$52</c:f>
              <c:numCache>
                <c:formatCode>General</c:formatCode>
                <c:ptCount val="7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</c:numCache>
            </c:numRef>
          </c:cat>
          <c:val>
            <c:numRef>
              <c:f>Sheet1!$C$46:$C$52</c:f>
              <c:numCache>
                <c:formatCode>0.00%</c:formatCode>
                <c:ptCount val="7"/>
                <c:pt idx="0">
                  <c:v>0.18590000000000001</c:v>
                </c:pt>
                <c:pt idx="1">
                  <c:v>0.1128</c:v>
                </c:pt>
                <c:pt idx="2">
                  <c:v>5.8700000000000002E-2</c:v>
                </c:pt>
                <c:pt idx="3">
                  <c:v>2.87E-2</c:v>
                </c:pt>
                <c:pt idx="4">
                  <c:v>1.6199999999999999E-2</c:v>
                </c:pt>
                <c:pt idx="5">
                  <c:v>1.29E-2</c:v>
                </c:pt>
                <c:pt idx="6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B-434A-B4B6-0764062B8CFD}"/>
            </c:ext>
          </c:extLst>
        </c:ser>
        <c:ser>
          <c:idx val="1"/>
          <c:order val="1"/>
          <c:tx>
            <c:strRef>
              <c:f>Sheet1!$D$45</c:f>
              <c:strCache>
                <c:ptCount val="1"/>
                <c:pt idx="0">
                  <c:v>Fuel - powered vehicles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inci Sans Light" panose="02000000000000000000" pitchFamily="50" charset="0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Sheet1!$B$46:$B$52</c:f>
              <c:numCache>
                <c:formatCode>General</c:formatCode>
                <c:ptCount val="7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</c:numCache>
            </c:numRef>
          </c:cat>
          <c:val>
            <c:numRef>
              <c:f>Sheet1!$D$46:$D$52</c:f>
              <c:numCache>
                <c:formatCode>0.00%</c:formatCode>
                <c:ptCount val="7"/>
                <c:pt idx="0">
                  <c:v>0.37459999999999999</c:v>
                </c:pt>
                <c:pt idx="1">
                  <c:v>0.48480000000000001</c:v>
                </c:pt>
                <c:pt idx="2" formatCode="0%">
                  <c:v>0.61</c:v>
                </c:pt>
                <c:pt idx="3">
                  <c:v>0.77869999999999995</c:v>
                </c:pt>
                <c:pt idx="4">
                  <c:v>0.90539999999999998</c:v>
                </c:pt>
                <c:pt idx="5" formatCode="0%">
                  <c:v>0.93969999999999998</c:v>
                </c:pt>
                <c:pt idx="6" formatCode="0%">
                  <c:v>0.95960000000000001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B-434A-B4B6-0764062B8CFD}"/>
            </c:ext>
          </c:extLst>
        </c:ser>
        <c:ser>
          <c:idx val="2"/>
          <c:order val="2"/>
          <c:tx>
            <c:strRef>
              <c:f>Sheet1!$E$45</c:f>
              <c:strCache>
                <c:ptCount val="1"/>
                <c:pt idx="0">
                  <c:v>Plug - in hybrid vehicles</c:v>
                </c:pt>
              </c:strCache>
            </c:strRef>
          </c:tx>
          <c:spPr>
            <a:solidFill>
              <a:srgbClr val="CFEDD3"/>
            </a:solidFill>
            <a:ln>
              <a:solidFill>
                <a:srgbClr val="CFEDD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inci Sans Light" panose="02000000000000000000" pitchFamily="50" charset="0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Sheet1!$B$46:$B$52</c:f>
              <c:numCache>
                <c:formatCode>General</c:formatCode>
                <c:ptCount val="7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</c:numCache>
            </c:numRef>
          </c:cat>
          <c:val>
            <c:numRef>
              <c:f>Sheet1!$E$46:$E$52</c:f>
              <c:numCache>
                <c:formatCode>0.00%</c:formatCode>
                <c:ptCount val="7"/>
                <c:pt idx="0">
                  <c:v>0.4395</c:v>
                </c:pt>
                <c:pt idx="1">
                  <c:v>0.40239999999999998</c:v>
                </c:pt>
                <c:pt idx="2">
                  <c:v>0.33129999999999998</c:v>
                </c:pt>
                <c:pt idx="3">
                  <c:v>0.19259999999999999</c:v>
                </c:pt>
                <c:pt idx="4">
                  <c:v>7.8399999999999997E-2</c:v>
                </c:pt>
                <c:pt idx="5">
                  <c:v>4.7399999999999998E-2</c:v>
                </c:pt>
                <c:pt idx="6">
                  <c:v>4.0399999999999998E-2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7B-434A-B4B6-0764062B8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4448064"/>
        <c:axId val="1484443264"/>
      </c:barChart>
      <c:catAx>
        <c:axId val="148444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  <a:ea typeface="+mn-ea"/>
                <a:cs typeface="+mn-cs"/>
              </a:defRPr>
            </a:pPr>
            <a:endParaRPr lang="pt-PT"/>
          </a:p>
        </c:txPr>
        <c:crossAx val="1484443264"/>
        <c:crosses val="autoZero"/>
        <c:auto val="1"/>
        <c:lblAlgn val="ctr"/>
        <c:lblOffset val="100"/>
        <c:noMultiLvlLbl val="0"/>
      </c:catAx>
      <c:valAx>
        <c:axId val="14844432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8444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Vinci Sans Light" panose="02000000000000000000" pitchFamily="50" charset="0"/>
        </a:defRPr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  <a:ea typeface="+mn-ea"/>
                <a:cs typeface="+mn-cs"/>
              </a:defRPr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Postos de Carregamento Escritórios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Sheet1!$B$58</c:f>
              <c:strCache>
                <c:ptCount val="1"/>
              </c:strCache>
            </c:strRef>
          </c:tx>
          <c:spPr>
            <a:solidFill>
              <a:srgbClr val="76CC82"/>
            </a:solidFill>
            <a:ln>
              <a:solidFill>
                <a:srgbClr val="76CC8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inci Sans Light" panose="02000000000000000000" pitchFamily="50" charset="0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Sheet1!$C$57:$G$57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Sheet1!$C$58:$G$58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3">
                  <c:v>17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D-4355-A398-AEF046FB9B16}"/>
            </c:ext>
          </c:extLst>
        </c:ser>
        <c:ser>
          <c:idx val="1"/>
          <c:order val="1"/>
          <c:tx>
            <c:strRef>
              <c:f>Sheet1!$B$59</c:f>
              <c:strCache>
                <c:ptCount val="1"/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Sheet1!$C$57:$G$57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Sheet1!$C$59:$G$59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09D-4355-A398-AEF046FB9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9064240"/>
        <c:axId val="1619065680"/>
      </c:barChart>
      <c:catAx>
        <c:axId val="161906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  <a:ea typeface="+mn-ea"/>
                <a:cs typeface="+mn-cs"/>
              </a:defRPr>
            </a:pPr>
            <a:endParaRPr lang="pt-PT"/>
          </a:p>
        </c:txPr>
        <c:crossAx val="1619065680"/>
        <c:crosses val="autoZero"/>
        <c:auto val="1"/>
        <c:lblAlgn val="ctr"/>
        <c:lblOffset val="100"/>
        <c:noMultiLvlLbl val="0"/>
      </c:catAx>
      <c:valAx>
        <c:axId val="1619065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906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'[1]3.2.14'!$M$90</c:f>
          <c:strCache>
            <c:ptCount val="1"/>
            <c:pt idx="0">
              <c:v>Share in Road Transport CO2 Emissions by Transport Mean : EU-27 (2023)</c:v>
            </c:pt>
          </c:strCache>
        </c:strRef>
      </c:tx>
      <c:layout>
        <c:manualLayout>
          <c:xMode val="edge"/>
          <c:yMode val="edge"/>
          <c:x val="0.12121237334866324"/>
          <c:y val="1.90215424973473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777846279805574"/>
          <c:y val="0.31629442313302331"/>
          <c:w val="0.42676872920792203"/>
          <c:h val="0.53993694454021146"/>
        </c:manualLayout>
      </c:layout>
      <c:pieChart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3B5-46C8-8B45-764421F49BE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3B5-46C8-8B45-764421F49BE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3B5-46C8-8B45-764421F49BE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3B5-46C8-8B45-764421F49BE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3B5-46C8-8B45-764421F49BE4}"/>
              </c:ext>
            </c:extLst>
          </c:dPt>
          <c:dLbls>
            <c:dLbl>
              <c:idx val="0"/>
              <c:layout>
                <c:manualLayout>
                  <c:x val="6.5391977517961775E-2"/>
                  <c:y val="2.365670840317218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B5-46C8-8B45-764421F49BE4}"/>
                </c:ext>
              </c:extLst>
            </c:dLbl>
            <c:dLbl>
              <c:idx val="1"/>
              <c:layout>
                <c:manualLayout>
                  <c:x val="-2.2996837860495792E-2"/>
                  <c:y val="2.5768793826144868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B5-46C8-8B45-764421F49BE4}"/>
                </c:ext>
              </c:extLst>
            </c:dLbl>
            <c:dLbl>
              <c:idx val="2"/>
              <c:layout>
                <c:manualLayout>
                  <c:x val="-3.7587687902648534E-2"/>
                  <c:y val="1.254655415310759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B5-46C8-8B45-764421F49BE4}"/>
                </c:ext>
              </c:extLst>
            </c:dLbl>
            <c:dLbl>
              <c:idx val="3"/>
              <c:layout>
                <c:manualLayout>
                  <c:x val="-0.1097931222690496"/>
                  <c:y val="-4.36084668520912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B5-46C8-8B45-764421F49BE4}"/>
                </c:ext>
              </c:extLst>
            </c:dLbl>
            <c:dLbl>
              <c:idx val="4"/>
              <c:layout>
                <c:manualLayout>
                  <c:x val="0.11560466197665957"/>
                  <c:y val="-1.738172868772486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B5-46C8-8B45-764421F49BE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'[1]3.2.14'!$C$89:$G$89</c:f>
              <c:strCache>
                <c:ptCount val="5"/>
                <c:pt idx="0">
                  <c:v>Cars</c:v>
                </c:pt>
                <c:pt idx="1">
                  <c:v>Light duty trucks</c:v>
                </c:pt>
                <c:pt idx="2">
                  <c:v>Heavy duty trucks and buses</c:v>
                </c:pt>
                <c:pt idx="3">
                  <c:v>Motorcycles</c:v>
                </c:pt>
                <c:pt idx="4">
                  <c:v>Other Road Transportation</c:v>
                </c:pt>
              </c:strCache>
            </c:strRef>
          </c:cat>
          <c:val>
            <c:numRef>
              <c:f>'[1]3.2.14'!$C$92:$G$92</c:f>
              <c:numCache>
                <c:formatCode>General</c:formatCode>
                <c:ptCount val="5"/>
                <c:pt idx="0">
                  <c:v>0.60011936237317443</c:v>
                </c:pt>
                <c:pt idx="1">
                  <c:v>0.12012931972006079</c:v>
                </c:pt>
                <c:pt idx="2">
                  <c:v>0.2675953555121115</c:v>
                </c:pt>
                <c:pt idx="3">
                  <c:v>1.2007553268276117E-2</c:v>
                </c:pt>
                <c:pt idx="4">
                  <c:v>1.4840912637714189E-4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B5-46C8-8B45-764421F49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Vinci Sans" panose="02000000000000000000" pitchFamily="50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"Share by Mode in Total Transport CO2 Emissions, including International Bunkers: EU-27 (2023)"</c:f>
          <c:strCache>
            <c:ptCount val="1"/>
            <c:pt idx="0">
              <c:v>Share by Mode in Total Transport CO2 Emissions, including International Bunkers: EU-27 (2023)</c:v>
            </c:pt>
          </c:strCache>
        </c:strRef>
      </c:tx>
      <c:layout>
        <c:manualLayout>
          <c:xMode val="edge"/>
          <c:yMode val="edge"/>
          <c:x val="0.1368909512761021"/>
          <c:y val="1.916952085025246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914153132250579"/>
          <c:y val="0.24920166671086685"/>
          <c:w val="0.45939675174013922"/>
          <c:h val="0.63258884626604661"/>
        </c:manualLayout>
      </c:layout>
      <c:pieChart>
        <c:varyColors val="1"/>
        <c:ser>
          <c:idx val="0"/>
          <c:order val="0"/>
          <c:tx>
            <c:v>Share by Mode in Total Transport CO2 Emissions, including International Bunkers: EU-27 (2023)</c:v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68F-49BB-A6E3-E5644DB6D2A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68F-49BB-A6E3-E5644DB6D2A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568F-49BB-A6E3-E5644DB6D2A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568F-49BB-A6E3-E5644DB6D2A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568F-49BB-A6E3-E5644DB6D2A5}"/>
              </c:ext>
            </c:extLst>
          </c:dPt>
          <c:dLbls>
            <c:dLbl>
              <c:idx val="0"/>
              <c:layout>
                <c:manualLayout>
                  <c:x val="7.5589089646856747E-2"/>
                  <c:y val="4.43355948272553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8F-49BB-A6E3-E5644DB6D2A5}"/>
                </c:ext>
              </c:extLst>
            </c:dLbl>
            <c:dLbl>
              <c:idx val="1"/>
              <c:layout>
                <c:manualLayout>
                  <c:x val="0.20202226236960197"/>
                  <c:y val="-9.1480425635709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8F-49BB-A6E3-E5644DB6D2A5}"/>
                </c:ext>
              </c:extLst>
            </c:dLbl>
            <c:dLbl>
              <c:idx val="2"/>
              <c:layout>
                <c:manualLayout>
                  <c:x val="-5.6628605879021521E-2"/>
                  <c:y val="1.4435044888238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8F-49BB-A6E3-E5644DB6D2A5}"/>
                </c:ext>
              </c:extLst>
            </c:dLbl>
            <c:dLbl>
              <c:idx val="3"/>
              <c:layout>
                <c:manualLayout>
                  <c:x val="-9.1272385170630993E-2"/>
                  <c:y val="-1.7587772120251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8F-49BB-A6E3-E5644DB6D2A5}"/>
                </c:ext>
              </c:extLst>
            </c:dLbl>
            <c:dLbl>
              <c:idx val="4"/>
              <c:layout>
                <c:manualLayout>
                  <c:x val="1.8514228644853258E-2"/>
                  <c:y val="-4.0088386757894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8F-49BB-A6E3-E5644DB6D2A5}"/>
                </c:ext>
              </c:extLst>
            </c:dLbl>
            <c:dLbl>
              <c:idx val="5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8F-49BB-A6E3-E5644DB6D2A5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Total Civil Aviation</c:v>
              </c:pt>
              <c:pt idx="1">
                <c:v>Road Transportation</c:v>
              </c:pt>
              <c:pt idx="2">
                <c:v>Railways ***</c:v>
              </c:pt>
              <c:pt idx="3">
                <c:v>Total Navigation</c:v>
              </c:pt>
              <c:pt idx="4">
                <c:v>Other</c:v>
              </c:pt>
            </c:strLit>
          </c:cat>
          <c:val>
            <c:numLit>
              <c:formatCode>0.0</c:formatCode>
              <c:ptCount val="5"/>
              <c:pt idx="0">
                <c:v>134.79684320999999</c:v>
              </c:pt>
              <c:pt idx="1">
                <c:v>749.08978116999992</c:v>
              </c:pt>
              <c:pt idx="2">
                <c:v>3.2264229700000002</c:v>
              </c:pt>
              <c:pt idx="3">
                <c:v>136.98861683999999</c:v>
              </c:pt>
              <c:pt idx="4">
                <c:v>4.1403709300000004</c:v>
              </c:pt>
            </c:numLit>
          </c:val>
          <c:extLst>
            <c:ext xmlns:c16="http://schemas.microsoft.com/office/drawing/2014/chart" uri="{C3380CC4-5D6E-409C-BE32-E72D297353CC}">
              <c16:uniqueId val="{00000006-568F-49BB-A6E3-E5644DB6D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Vinci Sans" panose="02000000000000000000" pitchFamily="50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"CO2 Emissions* by Sector: EU-27 (Shares of Total CO2 Emissions: 2023)"</c:f>
          <c:strCache>
            <c:ptCount val="1"/>
            <c:pt idx="0">
              <c:v>CO2 Emissions* by Sector: EU-27 (Shares of Total CO2 Emissions: 2023)</c:v>
            </c:pt>
          </c:strCache>
        </c:strRef>
      </c:tx>
      <c:layout>
        <c:manualLayout>
          <c:xMode val="edge"/>
          <c:yMode val="edge"/>
          <c:x val="0.13648321518865258"/>
          <c:y val="1.661129568106312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94346389090047"/>
          <c:y val="0.34798234648454179"/>
          <c:w val="0.49575065670357171"/>
          <c:h val="0.40913413165436913"/>
        </c:manualLayout>
      </c:layout>
      <c:pieChart>
        <c:varyColors val="1"/>
        <c:ser>
          <c:idx val="0"/>
          <c:order val="0"/>
          <c:tx>
            <c:v>CO2 Emissions* by Sector: EU-27 (Shares of Total CO2 Emissions: 2023)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040-4B92-8544-67494B49B9B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040-4B92-8544-67494B49B9B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040-4B92-8544-67494B49B9B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040-4B92-8544-67494B49B9B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040-4B92-8544-67494B49B9B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040-4B92-8544-67494B49B9B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040-4B92-8544-67494B49B9BF}"/>
              </c:ext>
            </c:extLst>
          </c:dPt>
          <c:dLbls>
            <c:dLbl>
              <c:idx val="0"/>
              <c:layout>
                <c:manualLayout>
                  <c:x val="2.0713950807453835E-2"/>
                  <c:y val="-3.432187521606572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40-4B92-8544-67494B49B9BF}"/>
                </c:ext>
              </c:extLst>
            </c:dLbl>
            <c:dLbl>
              <c:idx val="1"/>
              <c:layout>
                <c:manualLayout>
                  <c:x val="6.2314937975045434E-2"/>
                  <c:y val="-3.785484071413054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40-4B92-8544-67494B49B9BF}"/>
                </c:ext>
              </c:extLst>
            </c:dLbl>
            <c:dLbl>
              <c:idx val="2"/>
              <c:layout>
                <c:manualLayout>
                  <c:x val="-7.284325409957727E-3"/>
                  <c:y val="4.66573568554294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40-4B92-8544-67494B49B9BF}"/>
                </c:ext>
              </c:extLst>
            </c:dLbl>
            <c:dLbl>
              <c:idx val="3"/>
              <c:layout>
                <c:manualLayout>
                  <c:x val="-0.10758192372179892"/>
                  <c:y val="0.140859775226043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0-4B92-8544-67494B49B9BF}"/>
                </c:ext>
              </c:extLst>
            </c:dLbl>
            <c:dLbl>
              <c:idx val="4"/>
              <c:layout>
                <c:manualLayout>
                  <c:x val="-0.17009892275807487"/>
                  <c:y val="9.47307741695986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40-4B92-8544-67494B49B9BF}"/>
                </c:ext>
              </c:extLst>
            </c:dLbl>
            <c:dLbl>
              <c:idx val="5"/>
              <c:layout>
                <c:manualLayout>
                  <c:x val="-6.6713886863411412E-2"/>
                  <c:y val="-1.28544535347781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40-4B92-8544-67494B49B9BF}"/>
                </c:ext>
              </c:extLst>
            </c:dLbl>
            <c:dLbl>
              <c:idx val="6"/>
              <c:layout>
                <c:manualLayout>
                  <c:x val="0.21737541366118127"/>
                  <c:y val="-6.53819432864645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40-4B92-8544-67494B49B9BF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7"/>
              <c:pt idx="0">
                <c:v>Energy Industries</c:v>
              </c:pt>
              <c:pt idx="1">
                <c:v>Industry ***</c:v>
              </c:pt>
              <c:pt idx="2">
                <c:v>Transport **</c:v>
              </c:pt>
              <c:pt idx="3">
                <c:v>Residential</c:v>
              </c:pt>
              <c:pt idx="4">
                <c:v>Commercial / Institutional</c:v>
              </c:pt>
              <c:pt idx="5">
                <c:v>Agriculture, Forestry, Fisheries ****</c:v>
              </c:pt>
              <c:pt idx="6">
                <c:v>Other *****</c:v>
              </c:pt>
            </c:strLit>
          </c:cat>
          <c:val>
            <c:numLit>
              <c:formatCode>0.0</c:formatCode>
              <c:ptCount val="7"/>
              <c:pt idx="0">
                <c:v>691.62975801000005</c:v>
              </c:pt>
              <c:pt idx="1">
                <c:v>554.59934191000002</c:v>
              </c:pt>
              <c:pt idx="2">
                <c:v>907.48576157000002</c:v>
              </c:pt>
              <c:pt idx="3">
                <c:v>251.58800237999998</c:v>
              </c:pt>
              <c:pt idx="4">
                <c:v>100.64364401</c:v>
              </c:pt>
              <c:pt idx="5">
                <c:v>79.037151139999992</c:v>
              </c:pt>
              <c:pt idx="6">
                <c:v>29.635854950000006</c:v>
              </c:pt>
            </c:numLit>
          </c:val>
          <c:extLst>
            <c:ext xmlns:c16="http://schemas.microsoft.com/office/drawing/2014/chart" uri="{C3380CC4-5D6E-409C-BE32-E72D297353CC}">
              <c16:uniqueId val="{00000007-1040-4B92-8544-67494B49B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inci Sans" panose="02000000000000000000" pitchFamily="50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'land modal split (2)'!$S$6</c:f>
              <c:strCache>
                <c:ptCount val="1"/>
                <c:pt idx="0">
                  <c:v>Passenger cars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'land modal split (2)'!$R$7:$R$34</c:f>
              <c:strCache>
                <c:ptCount val="28"/>
                <c:pt idx="0">
                  <c:v>AT</c:v>
                </c:pt>
                <c:pt idx="1">
                  <c:v>HU</c:v>
                </c:pt>
                <c:pt idx="2">
                  <c:v>CZ</c:v>
                </c:pt>
                <c:pt idx="3">
                  <c:v>SK</c:v>
                </c:pt>
                <c:pt idx="4">
                  <c:v>RO</c:v>
                </c:pt>
                <c:pt idx="5">
                  <c:v>IE</c:v>
                </c:pt>
                <c:pt idx="6">
                  <c:v>BE</c:v>
                </c:pt>
                <c:pt idx="7">
                  <c:v>SE</c:v>
                </c:pt>
                <c:pt idx="8">
                  <c:v>LU</c:v>
                </c:pt>
                <c:pt idx="9">
                  <c:v>PL</c:v>
                </c:pt>
                <c:pt idx="10">
                  <c:v>DK</c:v>
                </c:pt>
                <c:pt idx="11">
                  <c:v>FR</c:v>
                </c:pt>
                <c:pt idx="12">
                  <c:v>EU-27</c:v>
                </c:pt>
                <c:pt idx="13">
                  <c:v>MT</c:v>
                </c:pt>
                <c:pt idx="14">
                  <c:v>FI</c:v>
                </c:pt>
                <c:pt idx="15">
                  <c:v>ES</c:v>
                </c:pt>
                <c:pt idx="16">
                  <c:v>IT</c:v>
                </c:pt>
                <c:pt idx="17">
                  <c:v>HR</c:v>
                </c:pt>
                <c:pt idx="18">
                  <c:v>EE</c:v>
                </c:pt>
                <c:pt idx="19">
                  <c:v>CY</c:v>
                </c:pt>
                <c:pt idx="20">
                  <c:v>DE</c:v>
                </c:pt>
                <c:pt idx="21">
                  <c:v>EL</c:v>
                </c:pt>
                <c:pt idx="22">
                  <c:v>LV</c:v>
                </c:pt>
                <c:pt idx="23">
                  <c:v>NL</c:v>
                </c:pt>
                <c:pt idx="24">
                  <c:v>SI</c:v>
                </c:pt>
                <c:pt idx="25">
                  <c:v>BG</c:v>
                </c:pt>
                <c:pt idx="26">
                  <c:v>PT</c:v>
                </c:pt>
                <c:pt idx="27">
                  <c:v>LT</c:v>
                </c:pt>
              </c:strCache>
            </c:strRef>
          </c:cat>
          <c:val>
            <c:numRef>
              <c:f>'land modal split (2)'!$S$7:$S$34</c:f>
              <c:numCache>
                <c:formatCode>0.0</c:formatCode>
                <c:ptCount val="28"/>
                <c:pt idx="0">
                  <c:v>72.205540440986226</c:v>
                </c:pt>
                <c:pt idx="1">
                  <c:v>73.475699533582485</c:v>
                </c:pt>
                <c:pt idx="2">
                  <c:v>76.916730549090929</c:v>
                </c:pt>
                <c:pt idx="3">
                  <c:v>77.498721110486613</c:v>
                </c:pt>
                <c:pt idx="4">
                  <c:v>77.912538330428603</c:v>
                </c:pt>
                <c:pt idx="5">
                  <c:v>79.235724641934496</c:v>
                </c:pt>
                <c:pt idx="6">
                  <c:v>79.540720541450554</c:v>
                </c:pt>
                <c:pt idx="7">
                  <c:v>80.285633838067838</c:v>
                </c:pt>
                <c:pt idx="8">
                  <c:v>80.760432948928639</c:v>
                </c:pt>
                <c:pt idx="9">
                  <c:v>80.925973222933479</c:v>
                </c:pt>
                <c:pt idx="10">
                  <c:v>81.220485794046283</c:v>
                </c:pt>
                <c:pt idx="11">
                  <c:v>81.720283661998778</c:v>
                </c:pt>
                <c:pt idx="12">
                  <c:v>81.976281859631669</c:v>
                </c:pt>
                <c:pt idx="13">
                  <c:v>82.048503642732541</c:v>
                </c:pt>
                <c:pt idx="14">
                  <c:v>82.328283996320735</c:v>
                </c:pt>
                <c:pt idx="15">
                  <c:v>82.362967277856796</c:v>
                </c:pt>
                <c:pt idx="16">
                  <c:v>82.669851542756106</c:v>
                </c:pt>
                <c:pt idx="17">
                  <c:v>82.914357021293185</c:v>
                </c:pt>
                <c:pt idx="18">
                  <c:v>83.138631641893312</c:v>
                </c:pt>
                <c:pt idx="19">
                  <c:v>83.500970807117042</c:v>
                </c:pt>
                <c:pt idx="20">
                  <c:v>83.778938463807037</c:v>
                </c:pt>
                <c:pt idx="21">
                  <c:v>83.826659927892493</c:v>
                </c:pt>
                <c:pt idx="22">
                  <c:v>83.830620727752532</c:v>
                </c:pt>
                <c:pt idx="23">
                  <c:v>84.853019109074481</c:v>
                </c:pt>
                <c:pt idx="24">
                  <c:v>85.517201941469352</c:v>
                </c:pt>
                <c:pt idx="25">
                  <c:v>85.981477606802855</c:v>
                </c:pt>
                <c:pt idx="26">
                  <c:v>87.212412210942119</c:v>
                </c:pt>
                <c:pt idx="27">
                  <c:v>92.132610287310996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5-4C7D-B6BC-5A24F0491A72}"/>
            </c:ext>
          </c:extLst>
        </c:ser>
        <c:ser>
          <c:idx val="1"/>
          <c:order val="1"/>
          <c:tx>
            <c:strRef>
              <c:f>'land modal split (2)'!$T$6</c:f>
              <c:strCache>
                <c:ptCount val="1"/>
                <c:pt idx="0">
                  <c:v>Buses and coaches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'land modal split (2)'!$R$7:$R$34</c:f>
              <c:strCache>
                <c:ptCount val="28"/>
                <c:pt idx="0">
                  <c:v>AT</c:v>
                </c:pt>
                <c:pt idx="1">
                  <c:v>HU</c:v>
                </c:pt>
                <c:pt idx="2">
                  <c:v>CZ</c:v>
                </c:pt>
                <c:pt idx="3">
                  <c:v>SK</c:v>
                </c:pt>
                <c:pt idx="4">
                  <c:v>RO</c:v>
                </c:pt>
                <c:pt idx="5">
                  <c:v>IE</c:v>
                </c:pt>
                <c:pt idx="6">
                  <c:v>BE</c:v>
                </c:pt>
                <c:pt idx="7">
                  <c:v>SE</c:v>
                </c:pt>
                <c:pt idx="8">
                  <c:v>LU</c:v>
                </c:pt>
                <c:pt idx="9">
                  <c:v>PL</c:v>
                </c:pt>
                <c:pt idx="10">
                  <c:v>DK</c:v>
                </c:pt>
                <c:pt idx="11">
                  <c:v>FR</c:v>
                </c:pt>
                <c:pt idx="12">
                  <c:v>EU-27</c:v>
                </c:pt>
                <c:pt idx="13">
                  <c:v>MT</c:v>
                </c:pt>
                <c:pt idx="14">
                  <c:v>FI</c:v>
                </c:pt>
                <c:pt idx="15">
                  <c:v>ES</c:v>
                </c:pt>
                <c:pt idx="16">
                  <c:v>IT</c:v>
                </c:pt>
                <c:pt idx="17">
                  <c:v>HR</c:v>
                </c:pt>
                <c:pt idx="18">
                  <c:v>EE</c:v>
                </c:pt>
                <c:pt idx="19">
                  <c:v>CY</c:v>
                </c:pt>
                <c:pt idx="20">
                  <c:v>DE</c:v>
                </c:pt>
                <c:pt idx="21">
                  <c:v>EL</c:v>
                </c:pt>
                <c:pt idx="22">
                  <c:v>LV</c:v>
                </c:pt>
                <c:pt idx="23">
                  <c:v>NL</c:v>
                </c:pt>
                <c:pt idx="24">
                  <c:v>SI</c:v>
                </c:pt>
                <c:pt idx="25">
                  <c:v>BG</c:v>
                </c:pt>
                <c:pt idx="26">
                  <c:v>PT</c:v>
                </c:pt>
                <c:pt idx="27">
                  <c:v>LT</c:v>
                </c:pt>
              </c:strCache>
            </c:strRef>
          </c:cat>
          <c:val>
            <c:numRef>
              <c:f>'land modal split (2)'!$T$7:$T$34</c:f>
              <c:numCache>
                <c:formatCode>0.0</c:formatCode>
                <c:ptCount val="28"/>
                <c:pt idx="0">
                  <c:v>8.9363137264730632</c:v>
                </c:pt>
                <c:pt idx="1">
                  <c:v>14.136593437945294</c:v>
                </c:pt>
                <c:pt idx="2">
                  <c:v>10.024957115699952</c:v>
                </c:pt>
                <c:pt idx="3">
                  <c:v>12.453714437250962</c:v>
                </c:pt>
                <c:pt idx="4">
                  <c:v>15.3863495671138</c:v>
                </c:pt>
                <c:pt idx="5">
                  <c:v>17.531838567913443</c:v>
                </c:pt>
                <c:pt idx="6">
                  <c:v>10.169429273464779</c:v>
                </c:pt>
                <c:pt idx="7">
                  <c:v>7.5084470028782384</c:v>
                </c:pt>
                <c:pt idx="8">
                  <c:v>13.275204349333301</c:v>
                </c:pt>
                <c:pt idx="9">
                  <c:v>9.2950529344393669</c:v>
                </c:pt>
                <c:pt idx="10">
                  <c:v>10.208980145581673</c:v>
                </c:pt>
                <c:pt idx="11">
                  <c:v>5.6791955919545831</c:v>
                </c:pt>
                <c:pt idx="12">
                  <c:v>8.2149826392000005</c:v>
                </c:pt>
                <c:pt idx="13">
                  <c:v>17.951496357267466</c:v>
                </c:pt>
                <c:pt idx="14">
                  <c:v>9.8524011995596954</c:v>
                </c:pt>
                <c:pt idx="15">
                  <c:v>8.7633168209538557</c:v>
                </c:pt>
                <c:pt idx="16">
                  <c:v>9.9128042073717282</c:v>
                </c:pt>
                <c:pt idx="17">
                  <c:v>12.006073417138944</c:v>
                </c:pt>
                <c:pt idx="18">
                  <c:v>13.95180827809193</c:v>
                </c:pt>
                <c:pt idx="19">
                  <c:v>16.499029192882968</c:v>
                </c:pt>
                <c:pt idx="20">
                  <c:v>4.8699660848577038</c:v>
                </c:pt>
                <c:pt idx="21">
                  <c:v>14.485471118209459</c:v>
                </c:pt>
                <c:pt idx="22">
                  <c:v>11.821312788683965</c:v>
                </c:pt>
                <c:pt idx="23">
                  <c:v>2.676258717753472</c:v>
                </c:pt>
                <c:pt idx="24">
                  <c:v>11.918076994686409</c:v>
                </c:pt>
                <c:pt idx="25">
                  <c:v>10.14019079782293</c:v>
                </c:pt>
                <c:pt idx="26">
                  <c:v>7.4291944804082783</c:v>
                </c:pt>
                <c:pt idx="27">
                  <c:v>6.8296990103424102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35-4C7D-B6BC-5A24F0491A72}"/>
            </c:ext>
          </c:extLst>
        </c:ser>
        <c:ser>
          <c:idx val="2"/>
          <c:order val="2"/>
          <c:tx>
            <c:strRef>
              <c:f>'land modal split (2)'!$U$6</c:f>
              <c:strCache>
                <c:ptCount val="1"/>
                <c:pt idx="0">
                  <c:v>Railways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'land modal split (2)'!$R$7:$R$34</c:f>
              <c:strCache>
                <c:ptCount val="28"/>
                <c:pt idx="0">
                  <c:v>AT</c:v>
                </c:pt>
                <c:pt idx="1">
                  <c:v>HU</c:v>
                </c:pt>
                <c:pt idx="2">
                  <c:v>CZ</c:v>
                </c:pt>
                <c:pt idx="3">
                  <c:v>SK</c:v>
                </c:pt>
                <c:pt idx="4">
                  <c:v>RO</c:v>
                </c:pt>
                <c:pt idx="5">
                  <c:v>IE</c:v>
                </c:pt>
                <c:pt idx="6">
                  <c:v>BE</c:v>
                </c:pt>
                <c:pt idx="7">
                  <c:v>SE</c:v>
                </c:pt>
                <c:pt idx="8">
                  <c:v>LU</c:v>
                </c:pt>
                <c:pt idx="9">
                  <c:v>PL</c:v>
                </c:pt>
                <c:pt idx="10">
                  <c:v>DK</c:v>
                </c:pt>
                <c:pt idx="11">
                  <c:v>FR</c:v>
                </c:pt>
                <c:pt idx="12">
                  <c:v>EU-27</c:v>
                </c:pt>
                <c:pt idx="13">
                  <c:v>MT</c:v>
                </c:pt>
                <c:pt idx="14">
                  <c:v>FI</c:v>
                </c:pt>
                <c:pt idx="15">
                  <c:v>ES</c:v>
                </c:pt>
                <c:pt idx="16">
                  <c:v>IT</c:v>
                </c:pt>
                <c:pt idx="17">
                  <c:v>HR</c:v>
                </c:pt>
                <c:pt idx="18">
                  <c:v>EE</c:v>
                </c:pt>
                <c:pt idx="19">
                  <c:v>CY</c:v>
                </c:pt>
                <c:pt idx="20">
                  <c:v>DE</c:v>
                </c:pt>
                <c:pt idx="21">
                  <c:v>EL</c:v>
                </c:pt>
                <c:pt idx="22">
                  <c:v>LV</c:v>
                </c:pt>
                <c:pt idx="23">
                  <c:v>NL</c:v>
                </c:pt>
                <c:pt idx="24">
                  <c:v>SI</c:v>
                </c:pt>
                <c:pt idx="25">
                  <c:v>BG</c:v>
                </c:pt>
                <c:pt idx="26">
                  <c:v>PT</c:v>
                </c:pt>
                <c:pt idx="27">
                  <c:v>LT</c:v>
                </c:pt>
              </c:strCache>
            </c:strRef>
          </c:cat>
          <c:val>
            <c:numRef>
              <c:f>'land modal split (2)'!$U$7:$U$34</c:f>
              <c:numCache>
                <c:formatCode>0.0</c:formatCode>
                <c:ptCount val="28"/>
                <c:pt idx="0">
                  <c:v>12.802747336231384</c:v>
                </c:pt>
                <c:pt idx="1">
                  <c:v>9.7595964252410621</c:v>
                </c:pt>
                <c:pt idx="2">
                  <c:v>8.5906104868012623</c:v>
                </c:pt>
                <c:pt idx="3">
                  <c:v>9.0882616377302075</c:v>
                </c:pt>
                <c:pt idx="4">
                  <c:v>3.8641011209961746</c:v>
                </c:pt>
                <c:pt idx="5">
                  <c:v>2.9594329444805534</c:v>
                </c:pt>
                <c:pt idx="6">
                  <c:v>9.3185275173518498</c:v>
                </c:pt>
                <c:pt idx="7">
                  <c:v>10.408584657739958</c:v>
                </c:pt>
                <c:pt idx="8">
                  <c:v>4.9015511218514511</c:v>
                </c:pt>
                <c:pt idx="9">
                  <c:v>8.4186413118744809</c:v>
                </c:pt>
                <c:pt idx="10">
                  <c:v>7.8674110986459338</c:v>
                </c:pt>
                <c:pt idx="11">
                  <c:v>11.487729646352452</c:v>
                </c:pt>
                <c:pt idx="12">
                  <c:v>8.3908110072016431</c:v>
                </c:pt>
                <c:pt idx="13">
                  <c:v>0</c:v>
                </c:pt>
                <c:pt idx="14">
                  <c:v>7.0167991556864182</c:v>
                </c:pt>
                <c:pt idx="15">
                  <c:v>7.2002654363766041</c:v>
                </c:pt>
                <c:pt idx="16">
                  <c:v>6.7185271746527668</c:v>
                </c:pt>
                <c:pt idx="17">
                  <c:v>3.9399240926358261</c:v>
                </c:pt>
                <c:pt idx="18">
                  <c:v>2.3120787073361115</c:v>
                </c:pt>
                <c:pt idx="19">
                  <c:v>0</c:v>
                </c:pt>
                <c:pt idx="20">
                  <c:v>9.8377195365189252</c:v>
                </c:pt>
                <c:pt idx="21">
                  <c:v>0.51564817314104527</c:v>
                </c:pt>
                <c:pt idx="22">
                  <c:v>3.8278536649071881</c:v>
                </c:pt>
                <c:pt idx="23">
                  <c:v>11.967330652451762</c:v>
                </c:pt>
                <c:pt idx="24">
                  <c:v>2.5647210638442366</c:v>
                </c:pt>
                <c:pt idx="25">
                  <c:v>2.3194229526054753</c:v>
                </c:pt>
                <c:pt idx="26">
                  <c:v>4.1910724469499501</c:v>
                </c:pt>
                <c:pt idx="27">
                  <c:v>1.0376907023465989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35-4C7D-B6BC-5A24F0491A72}"/>
            </c:ext>
          </c:extLst>
        </c:ser>
        <c:ser>
          <c:idx val="3"/>
          <c:order val="3"/>
          <c:tx>
            <c:strRef>
              <c:f>'land modal split (2)'!$V$6</c:f>
              <c:strCache>
                <c:ptCount val="1"/>
                <c:pt idx="0">
                  <c:v>Tram &amp; metro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'land modal split (2)'!$R$7:$R$34</c:f>
              <c:strCache>
                <c:ptCount val="28"/>
                <c:pt idx="0">
                  <c:v>AT</c:v>
                </c:pt>
                <c:pt idx="1">
                  <c:v>HU</c:v>
                </c:pt>
                <c:pt idx="2">
                  <c:v>CZ</c:v>
                </c:pt>
                <c:pt idx="3">
                  <c:v>SK</c:v>
                </c:pt>
                <c:pt idx="4">
                  <c:v>RO</c:v>
                </c:pt>
                <c:pt idx="5">
                  <c:v>IE</c:v>
                </c:pt>
                <c:pt idx="6">
                  <c:v>BE</c:v>
                </c:pt>
                <c:pt idx="7">
                  <c:v>SE</c:v>
                </c:pt>
                <c:pt idx="8">
                  <c:v>LU</c:v>
                </c:pt>
                <c:pt idx="9">
                  <c:v>PL</c:v>
                </c:pt>
                <c:pt idx="10">
                  <c:v>DK</c:v>
                </c:pt>
                <c:pt idx="11">
                  <c:v>FR</c:v>
                </c:pt>
                <c:pt idx="12">
                  <c:v>EU-27</c:v>
                </c:pt>
                <c:pt idx="13">
                  <c:v>MT</c:v>
                </c:pt>
                <c:pt idx="14">
                  <c:v>FI</c:v>
                </c:pt>
                <c:pt idx="15">
                  <c:v>ES</c:v>
                </c:pt>
                <c:pt idx="16">
                  <c:v>IT</c:v>
                </c:pt>
                <c:pt idx="17">
                  <c:v>HR</c:v>
                </c:pt>
                <c:pt idx="18">
                  <c:v>EE</c:v>
                </c:pt>
                <c:pt idx="19">
                  <c:v>CY</c:v>
                </c:pt>
                <c:pt idx="20">
                  <c:v>DE</c:v>
                </c:pt>
                <c:pt idx="21">
                  <c:v>EL</c:v>
                </c:pt>
                <c:pt idx="22">
                  <c:v>LV</c:v>
                </c:pt>
                <c:pt idx="23">
                  <c:v>NL</c:v>
                </c:pt>
                <c:pt idx="24">
                  <c:v>SI</c:v>
                </c:pt>
                <c:pt idx="25">
                  <c:v>BG</c:v>
                </c:pt>
                <c:pt idx="26">
                  <c:v>PT</c:v>
                </c:pt>
                <c:pt idx="27">
                  <c:v>LT</c:v>
                </c:pt>
              </c:strCache>
            </c:strRef>
          </c:cat>
          <c:val>
            <c:numRef>
              <c:f>'land modal split (2)'!$V$7:$V$34</c:f>
              <c:numCache>
                <c:formatCode>0.0</c:formatCode>
                <c:ptCount val="28"/>
                <c:pt idx="0">
                  <c:v>6.0553984963093308</c:v>
                </c:pt>
                <c:pt idx="1">
                  <c:v>2.6281106032311747</c:v>
                </c:pt>
                <c:pt idx="2">
                  <c:v>4.4677018484078683</c:v>
                </c:pt>
                <c:pt idx="3">
                  <c:v>0.95930281453220656</c:v>
                </c:pt>
                <c:pt idx="4">
                  <c:v>2.8370109814614159</c:v>
                </c:pt>
                <c:pt idx="5">
                  <c:v>0.27300384567151342</c:v>
                </c:pt>
                <c:pt idx="6">
                  <c:v>0.97132266773281761</c:v>
                </c:pt>
                <c:pt idx="7">
                  <c:v>1.7973345013139783</c:v>
                </c:pt>
                <c:pt idx="8">
                  <c:v>1.0628115798866018</c:v>
                </c:pt>
                <c:pt idx="9">
                  <c:v>1.3603325307526748</c:v>
                </c:pt>
                <c:pt idx="10">
                  <c:v>0.70312296172610811</c:v>
                </c:pt>
                <c:pt idx="11">
                  <c:v>1.1127910996941877</c:v>
                </c:pt>
                <c:pt idx="12">
                  <c:v>1.4179244939666766</c:v>
                </c:pt>
                <c:pt idx="13">
                  <c:v>0</c:v>
                </c:pt>
                <c:pt idx="14">
                  <c:v>0.80251564843316114</c:v>
                </c:pt>
                <c:pt idx="15">
                  <c:v>1.6734504648127539</c:v>
                </c:pt>
                <c:pt idx="16">
                  <c:v>0.69881707521939951</c:v>
                </c:pt>
                <c:pt idx="17">
                  <c:v>1.1396454689320425</c:v>
                </c:pt>
                <c:pt idx="18">
                  <c:v>0.59748137267864621</c:v>
                </c:pt>
                <c:pt idx="19">
                  <c:v>0</c:v>
                </c:pt>
                <c:pt idx="20">
                  <c:v>1.5133759148163384</c:v>
                </c:pt>
                <c:pt idx="21">
                  <c:v>1.1722207807570024</c:v>
                </c:pt>
                <c:pt idx="22">
                  <c:v>0.52021281865630831</c:v>
                </c:pt>
                <c:pt idx="23">
                  <c:v>0.50339152072029592</c:v>
                </c:pt>
                <c:pt idx="24">
                  <c:v>0</c:v>
                </c:pt>
                <c:pt idx="25">
                  <c:v>1.5589086427687553</c:v>
                </c:pt>
                <c:pt idx="26">
                  <c:v>1.1673208616996651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35-4C7D-B6BC-5A24F0491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068656"/>
        <c:axId val="61072016"/>
      </c:barChart>
      <c:catAx>
        <c:axId val="6106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pPr>
            <a:endParaRPr lang="pt-PT"/>
          </a:p>
        </c:txPr>
        <c:crossAx val="61072016"/>
        <c:crosses val="autoZero"/>
        <c:auto val="1"/>
        <c:lblAlgn val="ctr"/>
        <c:lblOffset val="100"/>
        <c:noMultiLvlLbl val="0"/>
      </c:catAx>
      <c:valAx>
        <c:axId val="6107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pPr>
            <a:endParaRPr lang="pt-PT"/>
          </a:p>
        </c:txPr>
        <c:crossAx val="610686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6.0654970982938462E-2"/>
          <c:y val="0.89179355478883793"/>
          <c:w val="0.86357607539854209"/>
          <c:h val="6.8218778864831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inci Sans" panose="02000000000000000000" pitchFamily="50" charset="0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Vinci Sans" panose="02000000000000000000" pitchFamily="50" charset="0"/>
        </a:defRPr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223747884239322E-2"/>
          <c:w val="1"/>
          <c:h val="0.66054705431514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ton CO2eq </c:v>
                </c:pt>
              </c:strCache>
            </c:strRef>
          </c:tx>
          <c:spPr>
            <a:solidFill>
              <a:srgbClr val="376092"/>
            </a:solidFill>
            <a:ln>
              <a:solidFill>
                <a:srgbClr val="39B54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5F-4D6B-A911-6FF66E8418C3}"/>
              </c:ext>
            </c:extLst>
          </c:dPt>
          <c:dPt>
            <c:idx val="1"/>
            <c:invertIfNegative val="0"/>
            <c:bubble3D val="0"/>
            <c:spPr>
              <a:solidFill>
                <a:srgbClr val="39B54A"/>
              </a:solidFill>
              <a:ln>
                <a:solidFill>
                  <a:srgbClr val="39B54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B5F-4D6B-A911-6FF66E8418C3}"/>
              </c:ext>
            </c:extLst>
          </c:dPt>
          <c:cat>
            <c:strRef>
              <c:f>Sheet1!$A$2:$A$3</c:f>
              <c:strCache>
                <c:ptCount val="2"/>
                <c:pt idx="0">
                  <c:v>BASELINE                (PRIVATE CAR)</c:v>
                </c:pt>
                <c:pt idx="1">
                  <c:v>PUBLIC TRANS POWERED BY AXIANS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773280</c:v>
                </c:pt>
                <c:pt idx="1">
                  <c:v>345600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5F-4D6B-A911-6FF66E841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100"/>
        <c:axId val="2035795648"/>
        <c:axId val="245337104"/>
      </c:barChart>
      <c:catAx>
        <c:axId val="203579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Vinci Sans Ligh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245337104"/>
        <c:crosses val="autoZero"/>
        <c:auto val="1"/>
        <c:lblAlgn val="ctr"/>
        <c:lblOffset val="100"/>
        <c:noMultiLvlLbl val="0"/>
      </c:catAx>
      <c:valAx>
        <c:axId val="24533710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2035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  <a:latin typeface="Vinci Sans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15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15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3D98-C6BB-4662-A1FC-ACF81DF30DF8}" type="datetimeFigureOut">
              <a:rPr lang="en-US" smtClean="0"/>
              <a:t>30-Sep-25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788988"/>
            <a:ext cx="3400425" cy="2127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1008063" y="3035300"/>
            <a:ext cx="8067675" cy="2482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5989638"/>
            <a:ext cx="4370388" cy="315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711825" y="5989638"/>
            <a:ext cx="4370388" cy="315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1DE6A-1A77-4EF1-9802-ADE5B553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5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1DE6A-1A77-4EF1-9802-ADE5B55390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9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43FC2-EA24-EA11-3508-4C8D0CDC1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3682DAD-097F-A250-16AE-574ECBA0D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1381109-D47B-E583-EDFF-03CA7C1A5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FBC6DAB-2ED9-4660-9929-59F537971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9612-9ED3-45E7-9C4A-476F0F932F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85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0D83E-2D0B-37C6-0D09-327814F27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767759D-1928-AE75-1684-30537E69B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8FA6A18-20E4-30D7-B09C-815DE3D60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DF7B58-15C0-D365-91F0-7068E57F7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1DE6A-1A77-4EF1-9802-ADE5B55390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22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F377A-E61F-F060-79F6-122BC596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EC968-F944-5ACA-A56F-27B1AB058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302B85-8874-462D-8952-AEB347B67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A1E68-EE97-85E4-E41B-85C6882BC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82B58-AE02-4C4D-995C-3F5F88DC0D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5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43C10-0126-808C-1E1D-279E2E831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5E829-1481-F2A5-A898-A4F924519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0E56C-B566-90F8-C111-2FB9B9967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451E6-BBBA-04D8-52B3-41A09B9F1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82B58-AE02-4C4D-995C-3F5F88DC0D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121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82B58-AE02-4C4D-995C-3F5F88DC0D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70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1EE11-1FD6-AF5F-D422-42C3EE6F4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903E8B3-0493-D46B-4D0A-128EEA917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0878BAD-5A13-70F6-3E3E-E2AB7469C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7FD142F-B0B3-3F06-401C-5DCDE9BF4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1DE6A-1A77-4EF1-9802-ADE5B55390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A7146-144F-6E34-9097-76AA26C45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007C1DA-EED5-CB6C-73DE-4A510F3E0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9215264-A325-52BA-0BEF-7F9843D36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0093E05-2C8A-EB37-DE2A-C1A7D4C33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1DE6A-1A77-4EF1-9802-ADE5B55390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5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F9BAA-13F5-32EC-2236-09DA9B1B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419C3A1-A90D-3205-28AB-6367021A9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B6B7B8B-A2C1-7632-78C1-B0162DDE0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A6311F7-39C8-3422-5FD2-E864FC694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1DE6A-1A77-4EF1-9802-ADE5B55390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8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494BD-550F-4E73-F3C5-42A9E8483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AFDD61A-E091-77AE-BC31-FADAFF10F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16DEAC6-A483-C706-C088-57FE3631A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7E76068-3024-5572-5BD2-B2CCE23D4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1DE6A-1A77-4EF1-9802-ADE5B55390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C55DC-A828-41B5-E7B9-8D4EC3465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548FF57-343A-3B13-3A18-D4BBDF225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57FBFF3-3D4A-CA52-9445-66B7671F1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C2FF838-D4BB-8991-849F-3C13FA639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1DE6A-1A77-4EF1-9802-ADE5B55390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6C5E1-D366-2586-849F-37AAD9200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0E72DB0-7813-9813-AAA0-377806488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ECA1DE4-7D08-7CE2-9F3E-272F3BBB4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42B3E71-36FB-5EE4-D210-7FAA387AD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1DE6A-1A77-4EF1-9802-ADE5B55390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6EB13-6D84-EEA5-DD9E-3EFC92DDD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ECC7ACE-CCDE-9DAC-69D6-3F3F4B2D7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B994F65-140D-62BD-7CF9-2AF835A7F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 </a:t>
            </a:r>
          </a:p>
          <a:p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8128565-3DDE-5E54-7F84-9B678727C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1DE6A-1A77-4EF1-9802-ADE5B55390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0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26F86-687A-F03D-84CC-E4EBF71D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297AACF-77BB-A2CE-5947-3919949E9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44EEB7C-E494-D2B4-0B86-4D4D6C901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BF2C7F6-68B1-22FE-9657-8D529681E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1DE6A-1A77-4EF1-9802-ADE5B55390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0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EB57E-8D23-4EDE-1859-67261549C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4776BF7-91AA-06FB-3771-ECA9479BF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9A43E62-162D-FE70-6DEB-F27893318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F58A18B-D73D-E881-9E47-1A11794BB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1DE6A-1A77-4EF1-9802-ADE5B55390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9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1954720"/>
            <a:ext cx="8571230" cy="1324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3531108"/>
            <a:ext cx="7058660" cy="1576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VINCI</a:t>
            </a:r>
            <a:r>
              <a:rPr spc="-10" dirty="0"/>
              <a:t> </a:t>
            </a:r>
            <a:r>
              <a:rPr dirty="0"/>
              <a:t>Energies em</a:t>
            </a:r>
            <a:r>
              <a:rPr spc="-5" dirty="0"/>
              <a:t> </a:t>
            </a:r>
            <a:r>
              <a:rPr spc="5" dirty="0"/>
              <a:t>Portugal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5" dirty="0"/>
              <a:t>Relatório</a:t>
            </a:r>
            <a:r>
              <a:rPr dirty="0"/>
              <a:t> de </a:t>
            </a:r>
            <a:r>
              <a:rPr spc="5" dirty="0"/>
              <a:t>Sustentabilidade</a:t>
            </a:r>
            <a:r>
              <a:rPr spc="-5" dirty="0"/>
              <a:t> </a:t>
            </a:r>
            <a:r>
              <a:rPr spc="-1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30-Sep-25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9">
            <a:extLst>
              <a:ext uri="{FF2B5EF4-FFF2-40B4-BE49-F238E27FC236}">
                <a16:creationId xmlns:a16="http://schemas.microsoft.com/office/drawing/2014/main" id="{DBA867F9-0AE6-1B42-9447-6212EDDCE2BB}"/>
              </a:ext>
            </a:extLst>
          </p:cNvPr>
          <p:cNvSpPr/>
          <p:nvPr userDrawn="1"/>
        </p:nvSpPr>
        <p:spPr>
          <a:xfrm>
            <a:off x="4506101" y="671196"/>
            <a:ext cx="5940086" cy="5634348"/>
          </a:xfrm>
          <a:prstGeom prst="round2SameRect">
            <a:avLst>
              <a:gd name="adj1" fmla="val 3850"/>
              <a:gd name="adj2" fmla="val 0"/>
            </a:avLst>
          </a:prstGeom>
          <a:solidFill>
            <a:schemeClr val="bg1"/>
          </a:solidFill>
          <a:ln w="50800">
            <a:gradFill flip="none" rotWithShape="1">
              <a:gsLst>
                <a:gs pos="90000">
                  <a:schemeClr val="accent3">
                    <a:alpha val="0"/>
                  </a:schemeClr>
                </a:gs>
                <a:gs pos="0">
                  <a:schemeClr val="accent3"/>
                </a:gs>
              </a:gsLst>
              <a:lin ang="5400000" scaled="1"/>
              <a:tileRect/>
            </a:gradFill>
          </a:ln>
          <a:effectLst>
            <a:outerShdw blurRad="317500" dir="1800000" algn="c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475" tIns="357300" rIns="238200" bIns="238200" rtlCol="0" anchor="t" anchorCtr="0"/>
          <a:lstStyle/>
          <a:p>
            <a:pPr marL="0" marR="0" lvl="0" indent="0" algn="l" defTabSz="756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93"/>
              </a:spcAft>
              <a:buClrTx/>
              <a:buSzTx/>
              <a:buFontTx/>
              <a:buNone/>
              <a:tabLst/>
              <a:defRPr/>
            </a:pPr>
            <a:endParaRPr kumimoji="0" lang="en-GB" sz="1489" b="0" i="0" u="none" strike="noStrike" kern="1200" cap="none" spc="0" normalizeH="0" baseline="0" noProof="0">
              <a:ln>
                <a:noFill/>
              </a:ln>
              <a:solidFill>
                <a:srgbClr val="87888A">
                  <a:lumMod val="50000"/>
                </a:srgbClr>
              </a:solidFill>
              <a:effectLst/>
              <a:uLnTx/>
              <a:uFillTx/>
              <a:latin typeface="Vinci Sans" panose="0200000000000000000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D5D1D5-7DAC-F2C8-78E2-7EE778C68530}"/>
              </a:ext>
            </a:extLst>
          </p:cNvPr>
          <p:cNvSpPr txBox="1"/>
          <p:nvPr userDrawn="1"/>
        </p:nvSpPr>
        <p:spPr>
          <a:xfrm>
            <a:off x="9600618" y="140124"/>
            <a:ext cx="65" cy="2035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GB" sz="1323">
              <a:latin typeface="Vinci Sans" panose="0200000000000000000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FC1F61-5262-53AC-85CD-0A3174D30256}"/>
              </a:ext>
            </a:extLst>
          </p:cNvPr>
          <p:cNvSpPr/>
          <p:nvPr userDrawn="1"/>
        </p:nvSpPr>
        <p:spPr>
          <a:xfrm rot="10800000" flipV="1">
            <a:off x="0" y="3218725"/>
            <a:ext cx="4816970" cy="3086825"/>
          </a:xfrm>
          <a:custGeom>
            <a:avLst/>
            <a:gdLst>
              <a:gd name="connsiteX0" fmla="*/ 371383 w 5824044"/>
              <a:gd name="connsiteY0" fmla="*/ 3357272 h 3357272"/>
              <a:gd name="connsiteX1" fmla="*/ 5824044 w 5824044"/>
              <a:gd name="connsiteY1" fmla="*/ 3357272 h 3357272"/>
              <a:gd name="connsiteX2" fmla="*/ 5824044 w 5824044"/>
              <a:gd name="connsiteY2" fmla="*/ 1739 h 3357272"/>
              <a:gd name="connsiteX3" fmla="*/ 2312430 w 5824044"/>
              <a:gd name="connsiteY3" fmla="*/ 843365 h 3357272"/>
              <a:gd name="connsiteX4" fmla="*/ 0 w 5824044"/>
              <a:gd name="connsiteY4" fmla="*/ 2912361 h 3357272"/>
              <a:gd name="connsiteX5" fmla="*/ 241387 w 5824044"/>
              <a:gd name="connsiteY5" fmla="*/ 3210332 h 335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4044" h="3357272">
                <a:moveTo>
                  <a:pt x="371383" y="3357272"/>
                </a:moveTo>
                <a:lnTo>
                  <a:pt x="5824044" y="3357272"/>
                </a:lnTo>
                <a:lnTo>
                  <a:pt x="5824044" y="1739"/>
                </a:lnTo>
                <a:cubicBezTo>
                  <a:pt x="5824044" y="1739"/>
                  <a:pt x="3792711" y="-78055"/>
                  <a:pt x="2312430" y="843365"/>
                </a:cubicBezTo>
                <a:cubicBezTo>
                  <a:pt x="836798" y="1761926"/>
                  <a:pt x="5125" y="2905329"/>
                  <a:pt x="0" y="2912361"/>
                </a:cubicBezTo>
                <a:cubicBezTo>
                  <a:pt x="1602" y="2914558"/>
                  <a:pt x="83921" y="3027730"/>
                  <a:pt x="241387" y="3210332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756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89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Vinci Sans" panose="02000000000000000000"/>
              <a:ea typeface="+mn-ea"/>
              <a:cs typeface="+mn-cs"/>
            </a:endParaRP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BCF3F0D3-33A4-D807-F412-C58286E7694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991058" y="1296970"/>
            <a:ext cx="3785501" cy="5604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algn="l" defTabSz="756300" rtl="0" eaLnBrk="1" latinLnBrk="0" hangingPunct="1">
              <a:spcAft>
                <a:spcPts val="248"/>
              </a:spcAft>
              <a:defRPr lang="en-GB" sz="1158" kern="1200" dirty="0">
                <a:solidFill>
                  <a:srgbClr val="87888A"/>
                </a:solidFill>
                <a:latin typeface="Vinci Sans Light" panose="02000000000000000000" pitchFamily="50" charset="0"/>
                <a:ea typeface="+mn-lt"/>
                <a:cs typeface="+mn-lt"/>
              </a:defRPr>
            </a:lvl1pPr>
            <a:lvl2pPr>
              <a:spcAft>
                <a:spcPts val="248"/>
              </a:spcAft>
              <a:defRPr lang="en-GB" sz="1158" b="1" kern="1200" dirty="0">
                <a:solidFill>
                  <a:srgbClr val="87888A"/>
                </a:solidFill>
                <a:latin typeface="+mn-lt"/>
                <a:ea typeface="+mn-lt"/>
                <a:cs typeface="+mn-lt"/>
              </a:defRPr>
            </a:lvl2pPr>
            <a:lvl3pPr>
              <a:spcAft>
                <a:spcPts val="248"/>
              </a:spcAft>
              <a:defRPr sz="993"/>
            </a:lvl3pPr>
            <a:lvl4pPr>
              <a:spcAft>
                <a:spcPts val="0"/>
              </a:spcAft>
              <a:defRPr sz="910"/>
            </a:lvl4pPr>
            <a:lvl5pPr>
              <a:spcAft>
                <a:spcPts val="0"/>
              </a:spcAft>
              <a:defRPr sz="910"/>
            </a:lvl5pPr>
            <a:lvl6pPr>
              <a:spcAft>
                <a:spcPts val="0"/>
              </a:spcAft>
              <a:defRPr sz="910"/>
            </a:lvl6pPr>
            <a:lvl7pPr>
              <a:spcAft>
                <a:spcPts val="0"/>
              </a:spcAft>
              <a:defRPr sz="910"/>
            </a:lvl7pPr>
            <a:lvl8pPr>
              <a:spcAft>
                <a:spcPts val="0"/>
              </a:spcAft>
              <a:defRPr sz="744"/>
            </a:lvl8pPr>
            <a:lvl9pPr>
              <a:spcAft>
                <a:spcPts val="0"/>
              </a:spcAft>
              <a:defRPr sz="744"/>
            </a:lvl9pPr>
          </a:lstStyle>
          <a:p>
            <a:pPr lvl="0"/>
            <a:r>
              <a:rPr lang="en-GB" err="1"/>
              <a:t>Cliquez</a:t>
            </a:r>
            <a:r>
              <a:rPr lang="en-GB"/>
              <a:t> pour </a:t>
            </a:r>
            <a:r>
              <a:rPr lang="en-GB" err="1"/>
              <a:t>ajouter</a:t>
            </a:r>
            <a:r>
              <a:rPr lang="en-GB"/>
              <a:t> du </a:t>
            </a:r>
            <a:r>
              <a:rPr lang="en-GB" err="1"/>
              <a:t>texte</a:t>
            </a:r>
            <a:endParaRPr lang="en-GB"/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18" name="Espace réservé du titre 1">
            <a:extLst>
              <a:ext uri="{FF2B5EF4-FFF2-40B4-BE49-F238E27FC236}">
                <a16:creationId xmlns:a16="http://schemas.microsoft.com/office/drawing/2014/main" id="{FDB75749-FFD2-167A-CEFE-4319E24CF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050" y="1170281"/>
            <a:ext cx="3891717" cy="9289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err="1"/>
              <a:t>Cliquez</a:t>
            </a:r>
            <a:r>
              <a:rPr lang="en-GB"/>
              <a:t> pour modifier le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7624F52-150B-85DC-5BE9-F0A0254522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8052" y="661509"/>
            <a:ext cx="1829001" cy="2148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39700">
            <a:gradFill>
              <a:gsLst>
                <a:gs pos="0">
                  <a:schemeClr val="accent1">
                    <a:alpha val="9000"/>
                  </a:schemeClr>
                </a:gs>
                <a:gs pos="100000">
                  <a:schemeClr val="accent1">
                    <a:alpha val="39000"/>
                  </a:schemeClr>
                </a:gs>
              </a:gsLst>
              <a:lin ang="5400000" scaled="1"/>
            </a:gradFill>
          </a:ln>
        </p:spPr>
        <p:txBody>
          <a:bodyPr vert="horz" wrap="square" lIns="0" tIns="0" rIns="0" bIns="0" rtlCol="0">
            <a:spAutoFit/>
          </a:bodyPr>
          <a:lstStyle>
            <a:lvl1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1pPr>
            <a:lvl2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2pPr>
            <a:lvl3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3pPr>
            <a:lvl4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4pPr>
            <a:lvl5pPr marL="0" indent="0" algn="ctr" defTabSz="756300" rtl="0" eaLnBrk="1" latinLnBrk="0" hangingPunct="1">
              <a:spcAft>
                <a:spcPts val="0"/>
              </a:spcAft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5pPr>
            <a:lvl6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6pPr>
            <a:lvl7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7pPr>
            <a:lvl8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8pPr>
            <a:lvl9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9pPr>
          </a:lstStyle>
          <a:p>
            <a:pPr lvl="0"/>
            <a:r>
              <a:rPr lang="en-GB" err="1"/>
              <a:t>Ajoutez</a:t>
            </a:r>
            <a:r>
              <a:rPr lang="en-GB"/>
              <a:t> un sous-titre</a:t>
            </a:r>
          </a:p>
        </p:txBody>
      </p:sp>
      <p:cxnSp>
        <p:nvCxnSpPr>
          <p:cNvPr id="7" name="Straight Connector 23">
            <a:extLst>
              <a:ext uri="{FF2B5EF4-FFF2-40B4-BE49-F238E27FC236}">
                <a16:creationId xmlns:a16="http://schemas.microsoft.com/office/drawing/2014/main" id="{550712FB-BBDD-F14C-8B9E-3E6256940657}"/>
              </a:ext>
            </a:extLst>
          </p:cNvPr>
          <p:cNvCxnSpPr>
            <a:cxnSpLocks/>
          </p:cNvCxnSpPr>
          <p:nvPr userDrawn="1"/>
        </p:nvCxnSpPr>
        <p:spPr>
          <a:xfrm>
            <a:off x="298051" y="2338389"/>
            <a:ext cx="387648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3177D175-09B4-F129-64FE-049B05EFFC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363067" y="2547909"/>
            <a:ext cx="4354107" cy="15389"/>
          </a:xfrm>
          <a:prstGeom prst="rect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0" tIns="0" rIns="0" bIns="0" rtlCol="0">
            <a:spAutoFit/>
          </a:bodyPr>
          <a:lstStyle>
            <a:lvl1pPr marL="0" indent="0">
              <a:buFont typeface="Vinci Sans" panose="020B0604020202020204" pitchFamily="34" charset="0"/>
              <a:buNone/>
              <a:defRPr sz="100" b="0" i="0">
                <a:noFill/>
              </a:defRPr>
            </a:lvl1pPr>
            <a:lvl2pPr marL="0" indent="0">
              <a:buFont typeface="Vinci Sans" panose="020B0604020202020204" pitchFamily="34" charset="0"/>
              <a:buNone/>
              <a:defRPr sz="100" b="0" i="0">
                <a:noFill/>
              </a:defRPr>
            </a:lvl2pPr>
            <a:lvl3pPr marL="0" indent="0">
              <a:buFont typeface="Vinci Sans" panose="020B0604020202020204" pitchFamily="34" charset="0"/>
              <a:buNone/>
              <a:defRPr sz="100" b="0" i="0">
                <a:noFill/>
              </a:defRPr>
            </a:lvl3pPr>
            <a:lvl4pPr marL="0" indent="0">
              <a:buFont typeface="Vinci Sans" panose="020B0604020202020204" pitchFamily="34" charset="0"/>
              <a:buNone/>
              <a:defRPr sz="100" b="0" i="0">
                <a:noFill/>
              </a:defRPr>
            </a:lvl4pPr>
            <a:lvl5pPr marL="0" indent="0">
              <a:buNone/>
              <a:defRPr sz="100" b="0" i="0">
                <a:noFill/>
              </a:defRPr>
            </a:lvl5pPr>
            <a:lvl6pPr marL="0" indent="0">
              <a:buFont typeface="Vinci Sans" panose="020B0604020202020204" pitchFamily="34" charset="0"/>
              <a:buNone/>
              <a:defRPr sz="100" b="0" i="0">
                <a:noFill/>
              </a:defRPr>
            </a:lvl6pPr>
            <a:lvl7pPr marL="0" indent="0">
              <a:buFont typeface="Vinci Sans" panose="020B0604020202020204" pitchFamily="34" charset="0"/>
              <a:buNone/>
              <a:defRPr sz="100" b="0" i="0">
                <a:noFill/>
              </a:defRPr>
            </a:lvl7pPr>
            <a:lvl8pPr marL="0" indent="0">
              <a:buFont typeface="Vinci Sans" panose="020B0604020202020204" pitchFamily="34" charset="0"/>
              <a:buNone/>
              <a:defRPr sz="100" b="0" i="0">
                <a:noFill/>
              </a:defRPr>
            </a:lvl8pPr>
            <a:lvl9pPr marL="0" indent="0">
              <a:buFont typeface="Vinci Sans" panose="020B0604020202020204" pitchFamily="34" charset="0"/>
              <a:buNone/>
              <a:defRPr sz="100" b="0" i="0">
                <a:noFill/>
              </a:defRPr>
            </a:lvl9pPr>
          </a:lstStyle>
          <a:p>
            <a:pPr lvl="0"/>
            <a:endParaRPr lang="en-GB"/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17DE8C56-7D75-64F2-C120-02478D169F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8051" y="3007817"/>
            <a:ext cx="4691330" cy="2966401"/>
          </a:xfrm>
          <a:prstGeom prst="roundRect">
            <a:avLst>
              <a:gd name="adj" fmla="val 10172"/>
            </a:avLst>
          </a:prstGeom>
          <a:solidFill>
            <a:schemeClr val="bg1"/>
          </a:solidFill>
          <a:ln w="50800">
            <a:gradFill flip="none" rotWithShape="1">
              <a:gsLst>
                <a:gs pos="90000">
                  <a:schemeClr val="accent3">
                    <a:alpha val="0"/>
                  </a:schemeClr>
                </a:gs>
                <a:gs pos="0">
                  <a:schemeClr val="accent3"/>
                </a:gs>
              </a:gsLst>
              <a:lin ang="21594000" scaled="0"/>
              <a:tileRect/>
            </a:gradFill>
          </a:ln>
          <a:effectLst>
            <a:outerShdw blurRad="317500" dir="1800000" algn="c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000" tIns="432000" rIns="288000" bIns="288000" rtlCol="0" anchor="ctr" anchorCtr="0">
            <a:noAutofit/>
          </a:bodyPr>
          <a:lstStyle>
            <a:lvl1pPr algn="ctr">
              <a:defRPr lang="fr-FR" sz="1489" dirty="0">
                <a:solidFill>
                  <a:srgbClr val="87888A">
                    <a:lumMod val="50000"/>
                  </a:srgbClr>
                </a:solidFill>
              </a:defRPr>
            </a:lvl1pPr>
          </a:lstStyle>
          <a:p>
            <a:pPr lvl="0">
              <a:spcAft>
                <a:spcPts val="993"/>
              </a:spcAft>
            </a:pPr>
            <a:r>
              <a:rPr lang="en-GB"/>
              <a:t>Image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304B1EC2-F47E-4807-F924-0C2B180780B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91058" y="3162136"/>
            <a:ext cx="3785501" cy="5604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algn="l" defTabSz="756300" rtl="0" eaLnBrk="1" latinLnBrk="0" hangingPunct="1">
              <a:spcAft>
                <a:spcPts val="248"/>
              </a:spcAft>
              <a:defRPr lang="en-GB" sz="1158" kern="1200" dirty="0">
                <a:solidFill>
                  <a:srgbClr val="87888A"/>
                </a:solidFill>
                <a:latin typeface="Vinci Sans Light" panose="02000000000000000000" pitchFamily="50" charset="0"/>
                <a:ea typeface="+mn-lt"/>
                <a:cs typeface="+mn-lt"/>
              </a:defRPr>
            </a:lvl1pPr>
            <a:lvl2pPr>
              <a:spcAft>
                <a:spcPts val="248"/>
              </a:spcAft>
              <a:defRPr lang="en-GB" sz="1158" b="1" kern="1200" dirty="0">
                <a:solidFill>
                  <a:srgbClr val="87888A"/>
                </a:solidFill>
                <a:latin typeface="+mn-lt"/>
                <a:ea typeface="+mn-lt"/>
                <a:cs typeface="+mn-lt"/>
              </a:defRPr>
            </a:lvl2pPr>
            <a:lvl3pPr>
              <a:spcAft>
                <a:spcPts val="248"/>
              </a:spcAft>
              <a:defRPr sz="993"/>
            </a:lvl3pPr>
            <a:lvl4pPr>
              <a:spcAft>
                <a:spcPts val="0"/>
              </a:spcAft>
              <a:defRPr sz="910"/>
            </a:lvl4pPr>
            <a:lvl5pPr>
              <a:spcAft>
                <a:spcPts val="0"/>
              </a:spcAft>
              <a:defRPr sz="910"/>
            </a:lvl5pPr>
            <a:lvl6pPr>
              <a:spcAft>
                <a:spcPts val="0"/>
              </a:spcAft>
              <a:defRPr sz="910"/>
            </a:lvl6pPr>
            <a:lvl7pPr>
              <a:spcAft>
                <a:spcPts val="0"/>
              </a:spcAft>
              <a:defRPr sz="910"/>
            </a:lvl7pPr>
            <a:lvl8pPr>
              <a:spcAft>
                <a:spcPts val="0"/>
              </a:spcAft>
              <a:defRPr sz="744"/>
            </a:lvl8pPr>
            <a:lvl9pPr>
              <a:spcAft>
                <a:spcPts val="0"/>
              </a:spcAft>
              <a:defRPr sz="744"/>
            </a:lvl9pPr>
          </a:lstStyle>
          <a:p>
            <a:pPr lvl="0"/>
            <a:r>
              <a:rPr lang="en-GB" err="1"/>
              <a:t>Cliquez</a:t>
            </a:r>
            <a:r>
              <a:rPr lang="en-GB"/>
              <a:t> pour </a:t>
            </a:r>
            <a:r>
              <a:rPr lang="en-GB" err="1"/>
              <a:t>ajouter</a:t>
            </a:r>
            <a:r>
              <a:rPr lang="en-GB"/>
              <a:t> du </a:t>
            </a:r>
            <a:r>
              <a:rPr lang="en-GB" err="1"/>
              <a:t>texte</a:t>
            </a:r>
            <a:endParaRPr lang="en-GB"/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7FF23A9D-C01C-D5E3-FD6F-0AEF002F48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91058" y="5027302"/>
            <a:ext cx="3785501" cy="5604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algn="l" defTabSz="756300" rtl="0" eaLnBrk="1" latinLnBrk="0" hangingPunct="1">
              <a:spcAft>
                <a:spcPts val="248"/>
              </a:spcAft>
              <a:defRPr lang="en-GB" sz="1158" kern="1200" dirty="0">
                <a:solidFill>
                  <a:srgbClr val="87888A"/>
                </a:solidFill>
                <a:latin typeface="Vinci Sans Light" panose="02000000000000000000" pitchFamily="50" charset="0"/>
                <a:ea typeface="+mn-lt"/>
                <a:cs typeface="+mn-lt"/>
              </a:defRPr>
            </a:lvl1pPr>
            <a:lvl2pPr>
              <a:spcAft>
                <a:spcPts val="248"/>
              </a:spcAft>
              <a:defRPr lang="en-GB" sz="1158" b="1" kern="1200" dirty="0">
                <a:solidFill>
                  <a:srgbClr val="87888A"/>
                </a:solidFill>
                <a:latin typeface="+mn-lt"/>
                <a:ea typeface="+mn-lt"/>
                <a:cs typeface="+mn-lt"/>
              </a:defRPr>
            </a:lvl2pPr>
            <a:lvl3pPr>
              <a:spcAft>
                <a:spcPts val="248"/>
              </a:spcAft>
              <a:defRPr sz="993"/>
            </a:lvl3pPr>
            <a:lvl4pPr>
              <a:spcAft>
                <a:spcPts val="0"/>
              </a:spcAft>
              <a:defRPr sz="910"/>
            </a:lvl4pPr>
            <a:lvl5pPr>
              <a:spcAft>
                <a:spcPts val="0"/>
              </a:spcAft>
              <a:defRPr sz="910"/>
            </a:lvl5pPr>
            <a:lvl6pPr>
              <a:spcAft>
                <a:spcPts val="0"/>
              </a:spcAft>
              <a:defRPr sz="910"/>
            </a:lvl6pPr>
            <a:lvl7pPr>
              <a:spcAft>
                <a:spcPts val="0"/>
              </a:spcAft>
              <a:defRPr sz="910"/>
            </a:lvl7pPr>
            <a:lvl8pPr>
              <a:spcAft>
                <a:spcPts val="0"/>
              </a:spcAft>
              <a:defRPr sz="744"/>
            </a:lvl8pPr>
            <a:lvl9pPr>
              <a:spcAft>
                <a:spcPts val="0"/>
              </a:spcAft>
              <a:defRPr sz="744"/>
            </a:lvl9pPr>
          </a:lstStyle>
          <a:p>
            <a:pPr lvl="0"/>
            <a:r>
              <a:rPr lang="en-GB" err="1"/>
              <a:t>Cliquez</a:t>
            </a:r>
            <a:r>
              <a:rPr lang="en-GB"/>
              <a:t> pour </a:t>
            </a:r>
            <a:r>
              <a:rPr lang="en-GB" err="1"/>
              <a:t>ajouter</a:t>
            </a:r>
            <a:r>
              <a:rPr lang="en-GB"/>
              <a:t> du </a:t>
            </a:r>
            <a:r>
              <a:rPr lang="en-GB" err="1"/>
              <a:t>texte</a:t>
            </a:r>
            <a:endParaRPr lang="en-GB"/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15A61A41-6E1C-6C49-0145-8B20F2B6EA6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363067" y="4413075"/>
            <a:ext cx="4354107" cy="15389"/>
          </a:xfrm>
          <a:prstGeom prst="rect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0" tIns="0" rIns="0" bIns="0" rtlCol="0">
            <a:spAutoFit/>
          </a:bodyPr>
          <a:lstStyle>
            <a:lvl1pPr marL="0" indent="0">
              <a:buFont typeface="Vinci Sans" panose="020B0604020202020204" pitchFamily="34" charset="0"/>
              <a:buNone/>
              <a:defRPr sz="100" b="0" i="0">
                <a:noFill/>
              </a:defRPr>
            </a:lvl1pPr>
            <a:lvl2pPr marL="0" indent="0">
              <a:buFont typeface="Vinci Sans" panose="020B0604020202020204" pitchFamily="34" charset="0"/>
              <a:buNone/>
              <a:defRPr sz="100" b="0" i="0">
                <a:noFill/>
              </a:defRPr>
            </a:lvl2pPr>
            <a:lvl3pPr marL="0" indent="0">
              <a:buFont typeface="Vinci Sans" panose="020B0604020202020204" pitchFamily="34" charset="0"/>
              <a:buNone/>
              <a:defRPr sz="100" b="0" i="0">
                <a:noFill/>
              </a:defRPr>
            </a:lvl3pPr>
            <a:lvl4pPr marL="0" indent="0">
              <a:buFont typeface="Vinci Sans" panose="020B0604020202020204" pitchFamily="34" charset="0"/>
              <a:buNone/>
              <a:defRPr sz="100" b="0" i="0">
                <a:noFill/>
              </a:defRPr>
            </a:lvl4pPr>
            <a:lvl5pPr marL="0" indent="0">
              <a:buNone/>
              <a:defRPr sz="100" b="0" i="0">
                <a:noFill/>
              </a:defRPr>
            </a:lvl5pPr>
            <a:lvl6pPr marL="0" indent="0">
              <a:buFont typeface="Vinci Sans" panose="020B0604020202020204" pitchFamily="34" charset="0"/>
              <a:buNone/>
              <a:defRPr sz="100" b="0" i="0">
                <a:noFill/>
              </a:defRPr>
            </a:lvl6pPr>
            <a:lvl7pPr marL="0" indent="0">
              <a:buFont typeface="Vinci Sans" panose="020B0604020202020204" pitchFamily="34" charset="0"/>
              <a:buNone/>
              <a:defRPr sz="100" b="0" i="0">
                <a:noFill/>
              </a:defRPr>
            </a:lvl7pPr>
            <a:lvl8pPr marL="0" indent="0">
              <a:buFont typeface="Vinci Sans" panose="020B0604020202020204" pitchFamily="34" charset="0"/>
              <a:buNone/>
              <a:defRPr sz="100" b="0" i="0">
                <a:noFill/>
              </a:defRPr>
            </a:lvl8pPr>
            <a:lvl9pPr marL="0" indent="0">
              <a:buFont typeface="Vinci Sans" panose="020B0604020202020204" pitchFamily="34" charset="0"/>
              <a:buNone/>
              <a:defRPr sz="100" b="0" i="0">
                <a:noFill/>
              </a:defRPr>
            </a:lvl9pPr>
          </a:lstStyle>
          <a:p>
            <a:pPr lvl="0"/>
            <a:endParaRPr lang="en-GB"/>
          </a:p>
        </p:txBody>
      </p:sp>
      <p:sp>
        <p:nvSpPr>
          <p:cNvPr id="36" name="Espace réservé pour une image  23">
            <a:extLst>
              <a:ext uri="{FF2B5EF4-FFF2-40B4-BE49-F238E27FC236}">
                <a16:creationId xmlns:a16="http://schemas.microsoft.com/office/drawing/2014/main" id="{5A341E57-369F-6269-C70B-B67D4376603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502747" y="427876"/>
            <a:ext cx="450996" cy="501359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algn="ctr">
              <a:defRPr sz="827"/>
            </a:lvl1pPr>
          </a:lstStyle>
          <a:p>
            <a:r>
              <a:rPr lang="en-GB"/>
              <a:t>Flag</a:t>
            </a:r>
          </a:p>
        </p:txBody>
      </p:sp>
      <p:pic>
        <p:nvPicPr>
          <p:cNvPr id="3" name="Picture 2" descr="Axians and VINCI Energies - Axians Infoma">
            <a:extLst>
              <a:ext uri="{FF2B5EF4-FFF2-40B4-BE49-F238E27FC236}">
                <a16:creationId xmlns:a16="http://schemas.microsoft.com/office/drawing/2014/main" id="{917A7012-0FDA-DABC-1766-52F1473F6B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2693" y="183454"/>
            <a:ext cx="799614" cy="1512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DCD1B00-4E5D-1134-B143-35E7BDC04C3B}"/>
              </a:ext>
            </a:extLst>
          </p:cNvPr>
          <p:cNvGrpSpPr/>
          <p:nvPr userDrawn="1"/>
        </p:nvGrpSpPr>
        <p:grpSpPr>
          <a:xfrm>
            <a:off x="5360553" y="1296970"/>
            <a:ext cx="357300" cy="397200"/>
            <a:chOff x="6481273" y="1410602"/>
            <a:chExt cx="432000" cy="43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98FC046-65DB-DA92-822F-C4DC244AE9EC}"/>
                </a:ext>
              </a:extLst>
            </p:cNvPr>
            <p:cNvSpPr/>
            <p:nvPr userDrawn="1"/>
          </p:nvSpPr>
          <p:spPr>
            <a:xfrm>
              <a:off x="6481273" y="1410602"/>
              <a:ext cx="432000" cy="432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9"/>
            </a:p>
          </p:txBody>
        </p:sp>
        <p:pic>
          <p:nvPicPr>
            <p:cNvPr id="8" name="Graphic 7" descr="Checkmark outline">
              <a:extLst>
                <a:ext uri="{FF2B5EF4-FFF2-40B4-BE49-F238E27FC236}">
                  <a16:creationId xmlns:a16="http://schemas.microsoft.com/office/drawing/2014/main" id="{2686C910-D269-DE67-7EB1-923229D022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85273" y="1521092"/>
              <a:ext cx="218585" cy="218585"/>
            </a:xfrm>
            <a:prstGeom prst="rect">
              <a:avLst/>
            </a:prstGeom>
          </p:spPr>
        </p:pic>
      </p:grpSp>
      <p:sp>
        <p:nvSpPr>
          <p:cNvPr id="17" name="Espace réservé pour une image  23">
            <a:extLst>
              <a:ext uri="{FF2B5EF4-FFF2-40B4-BE49-F238E27FC236}">
                <a16:creationId xmlns:a16="http://schemas.microsoft.com/office/drawing/2014/main" id="{70989A66-C030-FCD3-AAF1-2416C97919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60553" y="3152774"/>
            <a:ext cx="357300" cy="397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algn="ctr">
              <a:defRPr sz="827">
                <a:solidFill>
                  <a:schemeClr val="tx2"/>
                </a:solidFill>
              </a:defRPr>
            </a:lvl1pPr>
          </a:lstStyle>
          <a:p>
            <a:r>
              <a:rPr lang="en-GB"/>
              <a:t>Add Icon</a:t>
            </a:r>
          </a:p>
        </p:txBody>
      </p:sp>
      <p:sp>
        <p:nvSpPr>
          <p:cNvPr id="20" name="Espace réservé pour une image  23">
            <a:extLst>
              <a:ext uri="{FF2B5EF4-FFF2-40B4-BE49-F238E27FC236}">
                <a16:creationId xmlns:a16="http://schemas.microsoft.com/office/drawing/2014/main" id="{199A9828-5EB7-2BEF-E603-F6851F8A012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58313" y="5027302"/>
            <a:ext cx="357300" cy="397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algn="ctr">
              <a:defRPr sz="827">
                <a:solidFill>
                  <a:schemeClr val="tx2"/>
                </a:solidFill>
              </a:defRPr>
            </a:lvl1pPr>
          </a:lstStyle>
          <a:p>
            <a:r>
              <a:rPr lang="en-GB"/>
              <a:t>Add Icon</a:t>
            </a:r>
          </a:p>
        </p:txBody>
      </p:sp>
    </p:spTree>
    <p:extLst>
      <p:ext uri="{BB962C8B-B14F-4D97-AF65-F5344CB8AC3E}">
        <p14:creationId xmlns:p14="http://schemas.microsoft.com/office/powerpoint/2010/main" val="36186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 onl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3CE92E2-FD9A-4FB3-ABC0-2783D8DD9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16351" y="0"/>
            <a:ext cx="7767450" cy="6305550"/>
          </a:xfrm>
          <a:custGeom>
            <a:avLst/>
            <a:gdLst>
              <a:gd name="connsiteX0" fmla="*/ 3820225 w 7043531"/>
              <a:gd name="connsiteY0" fmla="*/ 0 h 5143500"/>
              <a:gd name="connsiteX1" fmla="*/ 7043531 w 7043531"/>
              <a:gd name="connsiteY1" fmla="*/ 0 h 5143500"/>
              <a:gd name="connsiteX2" fmla="*/ 7043531 w 7043531"/>
              <a:gd name="connsiteY2" fmla="*/ 5143500 h 5143500"/>
              <a:gd name="connsiteX3" fmla="*/ 1228351 w 7043531"/>
              <a:gd name="connsiteY3" fmla="*/ 5143500 h 5143500"/>
              <a:gd name="connsiteX4" fmla="*/ 1226552 w 7043531"/>
              <a:gd name="connsiteY4" fmla="*/ 5141524 h 5143500"/>
              <a:gd name="connsiteX5" fmla="*/ 0 w 7043531"/>
              <a:gd name="connsiteY5" fmla="*/ 3576073 h 5143500"/>
              <a:gd name="connsiteX6" fmla="*/ 3736884 w 7043531"/>
              <a:gd name="connsiteY6" fmla="*/ 383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531" h="5143500">
                <a:moveTo>
                  <a:pt x="3820225" y="0"/>
                </a:moveTo>
                <a:lnTo>
                  <a:pt x="7043531" y="0"/>
                </a:lnTo>
                <a:lnTo>
                  <a:pt x="7043531" y="5143500"/>
                </a:lnTo>
                <a:lnTo>
                  <a:pt x="1228351" y="5143500"/>
                </a:lnTo>
                <a:lnTo>
                  <a:pt x="1226552" y="5141524"/>
                </a:lnTo>
                <a:cubicBezTo>
                  <a:pt x="825280" y="4689973"/>
                  <a:pt x="419849" y="4170619"/>
                  <a:pt x="0" y="3576073"/>
                </a:cubicBezTo>
                <a:cubicBezTo>
                  <a:pt x="1351564" y="1671918"/>
                  <a:pt x="2539912" y="616708"/>
                  <a:pt x="3736884" y="383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792"/>
            </a:lvl1pPr>
          </a:lstStyle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EFEA27-134E-49BC-B9AE-D51B88209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693" y="5868313"/>
            <a:ext cx="789315" cy="1388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111FDD-58EC-444C-879D-C877F5BCDA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433" y="5834317"/>
            <a:ext cx="985591" cy="1733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1238D2-827E-4100-A86D-F648E06808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688" y="5731879"/>
            <a:ext cx="1164608" cy="20487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8DDFBF89-E8F7-D34A-9035-CF2B1D167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323" y="299889"/>
            <a:ext cx="2182668" cy="6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7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Vinci Sans Expanded Light"/>
                <a:cs typeface="Vinci Sans Expanded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chemeClr val="bg1"/>
                </a:solidFill>
                <a:latin typeface="Vinci Sans Expanded Light"/>
                <a:cs typeface="Vinci Sans Expanded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VINCI</a:t>
            </a:r>
            <a:r>
              <a:rPr spc="-10" dirty="0"/>
              <a:t> </a:t>
            </a:r>
            <a:r>
              <a:rPr dirty="0"/>
              <a:t>Energies em</a:t>
            </a:r>
            <a:r>
              <a:rPr spc="-5" dirty="0"/>
              <a:t> </a:t>
            </a:r>
            <a:r>
              <a:rPr spc="5" dirty="0"/>
              <a:t>Portugal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5" dirty="0"/>
              <a:t>Relatório</a:t>
            </a:r>
            <a:r>
              <a:rPr dirty="0"/>
              <a:t> de </a:t>
            </a:r>
            <a:r>
              <a:rPr spc="5" dirty="0"/>
              <a:t>Sustentabilidade</a:t>
            </a:r>
            <a:r>
              <a:rPr spc="-5" dirty="0"/>
              <a:t> </a:t>
            </a:r>
            <a:r>
              <a:rPr spc="-1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30-Sep-25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Vinci Sans Expanded Light"/>
                <a:cs typeface="Vinci Sans Expanded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5995" y="1630667"/>
            <a:ext cx="2880360" cy="325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29498" y="2003673"/>
            <a:ext cx="2900679" cy="369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Vinci Sans Expanded"/>
                <a:cs typeface="Vinci Sans Expande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VINCI</a:t>
            </a:r>
            <a:r>
              <a:rPr spc="-10" dirty="0"/>
              <a:t> </a:t>
            </a:r>
            <a:r>
              <a:rPr dirty="0"/>
              <a:t>Energies em</a:t>
            </a:r>
            <a:r>
              <a:rPr spc="-5" dirty="0"/>
              <a:t> </a:t>
            </a:r>
            <a:r>
              <a:rPr spc="5" dirty="0"/>
              <a:t>Portugal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5" dirty="0"/>
              <a:t>Relatório</a:t>
            </a:r>
            <a:r>
              <a:rPr dirty="0"/>
              <a:t> de </a:t>
            </a:r>
            <a:r>
              <a:rPr spc="5" dirty="0"/>
              <a:t>Sustentabilidade</a:t>
            </a:r>
            <a:r>
              <a:rPr spc="-5" dirty="0"/>
              <a:t> </a:t>
            </a:r>
            <a:r>
              <a:rPr spc="-10" dirty="0"/>
              <a:t>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30-Sep-25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Vinci Sans Expanded Light"/>
                <a:cs typeface="Vinci Sans Expanded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VINCI</a:t>
            </a:r>
            <a:r>
              <a:rPr spc="-10" dirty="0"/>
              <a:t> </a:t>
            </a:r>
            <a:r>
              <a:rPr dirty="0"/>
              <a:t>Energies em</a:t>
            </a:r>
            <a:r>
              <a:rPr spc="-5" dirty="0"/>
              <a:t> </a:t>
            </a:r>
            <a:r>
              <a:rPr spc="5" dirty="0"/>
              <a:t>Portugal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5" dirty="0"/>
              <a:t>Relatório</a:t>
            </a:r>
            <a:r>
              <a:rPr dirty="0"/>
              <a:t> de </a:t>
            </a:r>
            <a:r>
              <a:rPr spc="5" dirty="0"/>
              <a:t>Sustentabilidade</a:t>
            </a:r>
            <a:r>
              <a:rPr spc="-5" dirty="0"/>
              <a:t> </a:t>
            </a:r>
            <a:r>
              <a:rPr spc="-10" dirty="0"/>
              <a:t>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30-Sep-25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VINCI</a:t>
            </a:r>
            <a:r>
              <a:rPr spc="-10" dirty="0"/>
              <a:t> </a:t>
            </a:r>
            <a:r>
              <a:rPr dirty="0"/>
              <a:t>Energies em</a:t>
            </a:r>
            <a:r>
              <a:rPr spc="-5" dirty="0"/>
              <a:t> </a:t>
            </a:r>
            <a:r>
              <a:rPr spc="5" dirty="0"/>
              <a:t>Portugal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5" dirty="0"/>
              <a:t>Relatório</a:t>
            </a:r>
            <a:r>
              <a:rPr dirty="0"/>
              <a:t> de </a:t>
            </a:r>
            <a:r>
              <a:rPr spc="5" dirty="0"/>
              <a:t>Sustentabilidade</a:t>
            </a:r>
            <a:r>
              <a:rPr spc="-5" dirty="0"/>
              <a:t> </a:t>
            </a:r>
            <a:r>
              <a:rPr spc="-10" dirty="0"/>
              <a:t>2024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30-Sep-25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14">
            <a:extLst>
              <a:ext uri="{FF2B5EF4-FFF2-40B4-BE49-F238E27FC236}">
                <a16:creationId xmlns:a16="http://schemas.microsoft.com/office/drawing/2014/main" id="{2AD4C72E-D5FE-4BFC-8E9D-67E292934AED}"/>
              </a:ext>
            </a:extLst>
          </p:cNvPr>
          <p:cNvGrpSpPr/>
          <p:nvPr userDrawn="1"/>
        </p:nvGrpSpPr>
        <p:grpSpPr>
          <a:xfrm>
            <a:off x="8819704" y="235994"/>
            <a:ext cx="824338" cy="144820"/>
            <a:chOff x="7889368" y="183159"/>
            <a:chExt cx="889672" cy="140597"/>
          </a:xfrm>
          <a:solidFill>
            <a:schemeClr val="bg1">
              <a:lumMod val="7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B06774-9372-44DF-863C-3BD051D4261B}"/>
                </a:ext>
              </a:extLst>
            </p:cNvPr>
            <p:cNvSpPr/>
            <p:nvPr/>
          </p:nvSpPr>
          <p:spPr>
            <a:xfrm>
              <a:off x="8639541" y="183634"/>
              <a:ext cx="139499" cy="140122"/>
            </a:xfrm>
            <a:custGeom>
              <a:avLst/>
              <a:gdLst>
                <a:gd name="connsiteX0" fmla="*/ 89308 w 139499"/>
                <a:gd name="connsiteY0" fmla="*/ 57047 h 140122"/>
                <a:gd name="connsiteX1" fmla="*/ 51070 w 139499"/>
                <a:gd name="connsiteY1" fmla="*/ 53125 h 140122"/>
                <a:gd name="connsiteX2" fmla="*/ 30852 w 139499"/>
                <a:gd name="connsiteY2" fmla="*/ 39616 h 140122"/>
                <a:gd name="connsiteX3" fmla="*/ 63376 w 139499"/>
                <a:gd name="connsiteY3" fmla="*/ 24364 h 140122"/>
                <a:gd name="connsiteX4" fmla="*/ 121833 w 139499"/>
                <a:gd name="connsiteY4" fmla="*/ 36566 h 140122"/>
                <a:gd name="connsiteX5" fmla="*/ 128865 w 139499"/>
                <a:gd name="connsiteY5" fmla="*/ 35259 h 140122"/>
                <a:gd name="connsiteX6" fmla="*/ 138534 w 139499"/>
                <a:gd name="connsiteY6" fmla="*/ 23493 h 140122"/>
                <a:gd name="connsiteX7" fmla="*/ 136776 w 139499"/>
                <a:gd name="connsiteY7" fmla="*/ 16956 h 140122"/>
                <a:gd name="connsiteX8" fmla="*/ 21183 w 139499"/>
                <a:gd name="connsiteY8" fmla="*/ 9984 h 140122"/>
                <a:gd name="connsiteX9" fmla="*/ 3602 w 139499"/>
                <a:gd name="connsiteY9" fmla="*/ 40052 h 140122"/>
                <a:gd name="connsiteX10" fmla="*/ 47114 w 139499"/>
                <a:gd name="connsiteY10" fmla="*/ 77529 h 140122"/>
                <a:gd name="connsiteX11" fmla="*/ 102933 w 139499"/>
                <a:gd name="connsiteY11" fmla="*/ 84501 h 140122"/>
                <a:gd name="connsiteX12" fmla="*/ 112163 w 139499"/>
                <a:gd name="connsiteY12" fmla="*/ 97575 h 140122"/>
                <a:gd name="connsiteX13" fmla="*/ 90627 w 139499"/>
                <a:gd name="connsiteY13" fmla="*/ 114570 h 140122"/>
                <a:gd name="connsiteX14" fmla="*/ 17667 w 139499"/>
                <a:gd name="connsiteY14" fmla="*/ 103675 h 140122"/>
                <a:gd name="connsiteX15" fmla="*/ 10634 w 139499"/>
                <a:gd name="connsiteY15" fmla="*/ 104983 h 140122"/>
                <a:gd name="connsiteX16" fmla="*/ 965 w 139499"/>
                <a:gd name="connsiteY16" fmla="*/ 116749 h 140122"/>
                <a:gd name="connsiteX17" fmla="*/ 2723 w 139499"/>
                <a:gd name="connsiteY17" fmla="*/ 123285 h 140122"/>
                <a:gd name="connsiteX18" fmla="*/ 103812 w 139499"/>
                <a:gd name="connsiteY18" fmla="*/ 136359 h 140122"/>
                <a:gd name="connsiteX19" fmla="*/ 138974 w 139499"/>
                <a:gd name="connsiteY19" fmla="*/ 98446 h 140122"/>
                <a:gd name="connsiteX20" fmla="*/ 89308 w 139499"/>
                <a:gd name="connsiteY20" fmla="*/ 57047 h 14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499" h="140122">
                  <a:moveTo>
                    <a:pt x="89308" y="57047"/>
                  </a:moveTo>
                  <a:lnTo>
                    <a:pt x="51070" y="53125"/>
                  </a:lnTo>
                  <a:cubicBezTo>
                    <a:pt x="30852" y="50947"/>
                    <a:pt x="30852" y="44846"/>
                    <a:pt x="30852" y="39616"/>
                  </a:cubicBezTo>
                  <a:cubicBezTo>
                    <a:pt x="30852" y="35259"/>
                    <a:pt x="30852" y="25236"/>
                    <a:pt x="63376" y="24364"/>
                  </a:cubicBezTo>
                  <a:cubicBezTo>
                    <a:pt x="84473" y="24364"/>
                    <a:pt x="106889" y="28286"/>
                    <a:pt x="121833" y="36566"/>
                  </a:cubicBezTo>
                  <a:cubicBezTo>
                    <a:pt x="123591" y="37438"/>
                    <a:pt x="126667" y="37873"/>
                    <a:pt x="128865" y="35259"/>
                  </a:cubicBezTo>
                  <a:lnTo>
                    <a:pt x="138534" y="23493"/>
                  </a:lnTo>
                  <a:cubicBezTo>
                    <a:pt x="138534" y="23493"/>
                    <a:pt x="141611" y="19135"/>
                    <a:pt x="136776" y="16956"/>
                  </a:cubicBezTo>
                  <a:cubicBezTo>
                    <a:pt x="85792" y="-10498"/>
                    <a:pt x="34368" y="1704"/>
                    <a:pt x="21183" y="9984"/>
                  </a:cubicBezTo>
                  <a:cubicBezTo>
                    <a:pt x="8876" y="17828"/>
                    <a:pt x="3602" y="26979"/>
                    <a:pt x="3602" y="40052"/>
                  </a:cubicBezTo>
                  <a:cubicBezTo>
                    <a:pt x="3602" y="60969"/>
                    <a:pt x="19425" y="74478"/>
                    <a:pt x="47114" y="77529"/>
                  </a:cubicBezTo>
                  <a:cubicBezTo>
                    <a:pt x="74804" y="80579"/>
                    <a:pt x="97220" y="81887"/>
                    <a:pt x="102933" y="84501"/>
                  </a:cubicBezTo>
                  <a:cubicBezTo>
                    <a:pt x="102933" y="84501"/>
                    <a:pt x="112163" y="87552"/>
                    <a:pt x="112163" y="97575"/>
                  </a:cubicBezTo>
                  <a:cubicBezTo>
                    <a:pt x="112163" y="104547"/>
                    <a:pt x="109087" y="112391"/>
                    <a:pt x="90627" y="114570"/>
                  </a:cubicBezTo>
                  <a:cubicBezTo>
                    <a:pt x="69530" y="117620"/>
                    <a:pt x="40082" y="114570"/>
                    <a:pt x="17667" y="103675"/>
                  </a:cubicBezTo>
                  <a:cubicBezTo>
                    <a:pt x="15469" y="102804"/>
                    <a:pt x="12832" y="102368"/>
                    <a:pt x="10634" y="104983"/>
                  </a:cubicBezTo>
                  <a:lnTo>
                    <a:pt x="965" y="116749"/>
                  </a:lnTo>
                  <a:cubicBezTo>
                    <a:pt x="965" y="116749"/>
                    <a:pt x="-2112" y="120671"/>
                    <a:pt x="2723" y="123285"/>
                  </a:cubicBezTo>
                  <a:cubicBezTo>
                    <a:pt x="51949" y="150739"/>
                    <a:pt x="103812" y="136359"/>
                    <a:pt x="103812" y="136359"/>
                  </a:cubicBezTo>
                  <a:cubicBezTo>
                    <a:pt x="123591" y="131129"/>
                    <a:pt x="138534" y="121978"/>
                    <a:pt x="138974" y="98446"/>
                  </a:cubicBezTo>
                  <a:cubicBezTo>
                    <a:pt x="140292" y="74478"/>
                    <a:pt x="124909" y="60534"/>
                    <a:pt x="89308" y="57047"/>
                  </a:cubicBezTo>
                  <a:close/>
                </a:path>
              </a:pathLst>
            </a:custGeom>
            <a:grpFill/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 sz="1985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6FF6D40-86D3-4617-A651-6E69A4EC3347}"/>
                </a:ext>
              </a:extLst>
            </p:cNvPr>
            <p:cNvSpPr/>
            <p:nvPr/>
          </p:nvSpPr>
          <p:spPr>
            <a:xfrm>
              <a:off x="8287133" y="183159"/>
              <a:ext cx="27250" cy="139448"/>
            </a:xfrm>
            <a:custGeom>
              <a:avLst/>
              <a:gdLst>
                <a:gd name="connsiteX0" fmla="*/ 22855 w 27250"/>
                <a:gd name="connsiteY0" fmla="*/ 0 h 139448"/>
                <a:gd name="connsiteX1" fmla="*/ 4395 w 27250"/>
                <a:gd name="connsiteY1" fmla="*/ 0 h 139448"/>
                <a:gd name="connsiteX2" fmla="*/ 0 w 27250"/>
                <a:gd name="connsiteY2" fmla="*/ 4358 h 139448"/>
                <a:gd name="connsiteX3" fmla="*/ 0 w 27250"/>
                <a:gd name="connsiteY3" fmla="*/ 135091 h 139448"/>
                <a:gd name="connsiteX4" fmla="*/ 4395 w 27250"/>
                <a:gd name="connsiteY4" fmla="*/ 139448 h 139448"/>
                <a:gd name="connsiteX5" fmla="*/ 22855 w 27250"/>
                <a:gd name="connsiteY5" fmla="*/ 139448 h 139448"/>
                <a:gd name="connsiteX6" fmla="*/ 27250 w 27250"/>
                <a:gd name="connsiteY6" fmla="*/ 135091 h 139448"/>
                <a:gd name="connsiteX7" fmla="*/ 27250 w 27250"/>
                <a:gd name="connsiteY7" fmla="*/ 4358 h 139448"/>
                <a:gd name="connsiteX8" fmla="*/ 22855 w 27250"/>
                <a:gd name="connsiteY8" fmla="*/ 0 h 13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50" h="139448">
                  <a:moveTo>
                    <a:pt x="22855" y="0"/>
                  </a:moveTo>
                  <a:lnTo>
                    <a:pt x="4395" y="0"/>
                  </a:lnTo>
                  <a:cubicBezTo>
                    <a:pt x="2198" y="0"/>
                    <a:pt x="0" y="1743"/>
                    <a:pt x="0" y="4358"/>
                  </a:cubicBezTo>
                  <a:lnTo>
                    <a:pt x="0" y="135091"/>
                  </a:lnTo>
                  <a:cubicBezTo>
                    <a:pt x="0" y="137269"/>
                    <a:pt x="1758" y="139448"/>
                    <a:pt x="4395" y="139448"/>
                  </a:cubicBezTo>
                  <a:lnTo>
                    <a:pt x="22855" y="139448"/>
                  </a:lnTo>
                  <a:cubicBezTo>
                    <a:pt x="25053" y="139448"/>
                    <a:pt x="27250" y="137705"/>
                    <a:pt x="27250" y="135091"/>
                  </a:cubicBezTo>
                  <a:lnTo>
                    <a:pt x="27250" y="4358"/>
                  </a:lnTo>
                  <a:cubicBezTo>
                    <a:pt x="27250" y="2179"/>
                    <a:pt x="25053" y="0"/>
                    <a:pt x="22855" y="0"/>
                  </a:cubicBezTo>
                  <a:close/>
                </a:path>
              </a:pathLst>
            </a:custGeom>
            <a:grpFill/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 sz="1985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0EFA42-61A6-4735-8FF8-A98BAD7C114A}"/>
                </a:ext>
              </a:extLst>
            </p:cNvPr>
            <p:cNvSpPr/>
            <p:nvPr/>
          </p:nvSpPr>
          <p:spPr>
            <a:xfrm>
              <a:off x="8046277" y="183464"/>
              <a:ext cx="219759" cy="138838"/>
            </a:xfrm>
            <a:custGeom>
              <a:avLst/>
              <a:gdLst>
                <a:gd name="connsiteX0" fmla="*/ 215364 w 219759"/>
                <a:gd name="connsiteY0" fmla="*/ 567 h 138838"/>
                <a:gd name="connsiteX1" fmla="*/ 109880 w 219759"/>
                <a:gd name="connsiteY1" fmla="*/ 50681 h 138838"/>
                <a:gd name="connsiteX2" fmla="*/ 4395 w 219759"/>
                <a:gd name="connsiteY2" fmla="*/ 567 h 138838"/>
                <a:gd name="connsiteX3" fmla="*/ 0 w 219759"/>
                <a:gd name="connsiteY3" fmla="*/ 4924 h 138838"/>
                <a:gd name="connsiteX4" fmla="*/ 0 w 219759"/>
                <a:gd name="connsiteY4" fmla="*/ 21484 h 138838"/>
                <a:gd name="connsiteX5" fmla="*/ 4395 w 219759"/>
                <a:gd name="connsiteY5" fmla="*/ 25842 h 138838"/>
                <a:gd name="connsiteX6" fmla="*/ 57577 w 219759"/>
                <a:gd name="connsiteY6" fmla="*/ 38479 h 138838"/>
                <a:gd name="connsiteX7" fmla="*/ 92738 w 219759"/>
                <a:gd name="connsiteY7" fmla="*/ 69419 h 138838"/>
                <a:gd name="connsiteX8" fmla="*/ 57577 w 219759"/>
                <a:gd name="connsiteY8" fmla="*/ 100359 h 138838"/>
                <a:gd name="connsiteX9" fmla="*/ 4395 w 219759"/>
                <a:gd name="connsiteY9" fmla="*/ 112997 h 138838"/>
                <a:gd name="connsiteX10" fmla="*/ 0 w 219759"/>
                <a:gd name="connsiteY10" fmla="*/ 117354 h 138838"/>
                <a:gd name="connsiteX11" fmla="*/ 0 w 219759"/>
                <a:gd name="connsiteY11" fmla="*/ 133914 h 138838"/>
                <a:gd name="connsiteX12" fmla="*/ 4395 w 219759"/>
                <a:gd name="connsiteY12" fmla="*/ 138272 h 138838"/>
                <a:gd name="connsiteX13" fmla="*/ 109880 w 219759"/>
                <a:gd name="connsiteY13" fmla="*/ 88157 h 138838"/>
                <a:gd name="connsiteX14" fmla="*/ 215364 w 219759"/>
                <a:gd name="connsiteY14" fmla="*/ 138272 h 138838"/>
                <a:gd name="connsiteX15" fmla="*/ 219759 w 219759"/>
                <a:gd name="connsiteY15" fmla="*/ 133914 h 138838"/>
                <a:gd name="connsiteX16" fmla="*/ 219759 w 219759"/>
                <a:gd name="connsiteY16" fmla="*/ 117354 h 138838"/>
                <a:gd name="connsiteX17" fmla="*/ 215364 w 219759"/>
                <a:gd name="connsiteY17" fmla="*/ 112997 h 138838"/>
                <a:gd name="connsiteX18" fmla="*/ 162182 w 219759"/>
                <a:gd name="connsiteY18" fmla="*/ 100359 h 138838"/>
                <a:gd name="connsiteX19" fmla="*/ 127021 w 219759"/>
                <a:gd name="connsiteY19" fmla="*/ 69419 h 138838"/>
                <a:gd name="connsiteX20" fmla="*/ 162182 w 219759"/>
                <a:gd name="connsiteY20" fmla="*/ 38479 h 138838"/>
                <a:gd name="connsiteX21" fmla="*/ 215364 w 219759"/>
                <a:gd name="connsiteY21" fmla="*/ 25842 h 138838"/>
                <a:gd name="connsiteX22" fmla="*/ 219759 w 219759"/>
                <a:gd name="connsiteY22" fmla="*/ 21484 h 138838"/>
                <a:gd name="connsiteX23" fmla="*/ 219759 w 219759"/>
                <a:gd name="connsiteY23" fmla="*/ 4924 h 138838"/>
                <a:gd name="connsiteX24" fmla="*/ 215364 w 219759"/>
                <a:gd name="connsiteY24" fmla="*/ 567 h 13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759" h="138838">
                  <a:moveTo>
                    <a:pt x="215364" y="567"/>
                  </a:moveTo>
                  <a:cubicBezTo>
                    <a:pt x="215364" y="567"/>
                    <a:pt x="164820" y="-8585"/>
                    <a:pt x="109880" y="50681"/>
                  </a:cubicBezTo>
                  <a:cubicBezTo>
                    <a:pt x="54940" y="-9021"/>
                    <a:pt x="4395" y="567"/>
                    <a:pt x="4395" y="567"/>
                  </a:cubicBezTo>
                  <a:cubicBezTo>
                    <a:pt x="2198" y="567"/>
                    <a:pt x="0" y="2310"/>
                    <a:pt x="0" y="4924"/>
                  </a:cubicBezTo>
                  <a:lnTo>
                    <a:pt x="0" y="21484"/>
                  </a:lnTo>
                  <a:cubicBezTo>
                    <a:pt x="0" y="23663"/>
                    <a:pt x="1758" y="25842"/>
                    <a:pt x="4395" y="25842"/>
                  </a:cubicBezTo>
                  <a:cubicBezTo>
                    <a:pt x="4395" y="25842"/>
                    <a:pt x="35162" y="24534"/>
                    <a:pt x="57577" y="38479"/>
                  </a:cubicBezTo>
                  <a:cubicBezTo>
                    <a:pt x="79992" y="52424"/>
                    <a:pt x="92738" y="69419"/>
                    <a:pt x="92738" y="69419"/>
                  </a:cubicBezTo>
                  <a:cubicBezTo>
                    <a:pt x="92738" y="69419"/>
                    <a:pt x="79992" y="86850"/>
                    <a:pt x="57577" y="100359"/>
                  </a:cubicBezTo>
                  <a:cubicBezTo>
                    <a:pt x="35162" y="114304"/>
                    <a:pt x="4395" y="112997"/>
                    <a:pt x="4395" y="112997"/>
                  </a:cubicBezTo>
                  <a:cubicBezTo>
                    <a:pt x="2198" y="112997"/>
                    <a:pt x="0" y="114740"/>
                    <a:pt x="0" y="117354"/>
                  </a:cubicBezTo>
                  <a:lnTo>
                    <a:pt x="0" y="133914"/>
                  </a:lnTo>
                  <a:cubicBezTo>
                    <a:pt x="0" y="136093"/>
                    <a:pt x="1758" y="138272"/>
                    <a:pt x="4395" y="138272"/>
                  </a:cubicBezTo>
                  <a:cubicBezTo>
                    <a:pt x="4395" y="138272"/>
                    <a:pt x="54940" y="147423"/>
                    <a:pt x="109880" y="88157"/>
                  </a:cubicBezTo>
                  <a:cubicBezTo>
                    <a:pt x="164820" y="147859"/>
                    <a:pt x="215364" y="138272"/>
                    <a:pt x="215364" y="138272"/>
                  </a:cubicBezTo>
                  <a:cubicBezTo>
                    <a:pt x="217562" y="138272"/>
                    <a:pt x="219759" y="136529"/>
                    <a:pt x="219759" y="133914"/>
                  </a:cubicBezTo>
                  <a:lnTo>
                    <a:pt x="219759" y="117354"/>
                  </a:lnTo>
                  <a:cubicBezTo>
                    <a:pt x="219759" y="115176"/>
                    <a:pt x="218001" y="112997"/>
                    <a:pt x="215364" y="112997"/>
                  </a:cubicBezTo>
                  <a:cubicBezTo>
                    <a:pt x="215364" y="112997"/>
                    <a:pt x="184598" y="114304"/>
                    <a:pt x="162182" y="100359"/>
                  </a:cubicBezTo>
                  <a:cubicBezTo>
                    <a:pt x="139767" y="86414"/>
                    <a:pt x="127021" y="69419"/>
                    <a:pt x="127021" y="69419"/>
                  </a:cubicBezTo>
                  <a:cubicBezTo>
                    <a:pt x="127021" y="69419"/>
                    <a:pt x="139767" y="51988"/>
                    <a:pt x="162182" y="38479"/>
                  </a:cubicBezTo>
                  <a:cubicBezTo>
                    <a:pt x="184598" y="24534"/>
                    <a:pt x="215364" y="25842"/>
                    <a:pt x="215364" y="25842"/>
                  </a:cubicBezTo>
                  <a:cubicBezTo>
                    <a:pt x="217562" y="25842"/>
                    <a:pt x="219759" y="24098"/>
                    <a:pt x="219759" y="21484"/>
                  </a:cubicBezTo>
                  <a:lnTo>
                    <a:pt x="219759" y="4924"/>
                  </a:lnTo>
                  <a:cubicBezTo>
                    <a:pt x="219759" y="2310"/>
                    <a:pt x="217562" y="567"/>
                    <a:pt x="215364" y="567"/>
                  </a:cubicBezTo>
                  <a:close/>
                </a:path>
              </a:pathLst>
            </a:custGeom>
            <a:grpFill/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 sz="1985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77EFBE-6D6A-4BCF-92D4-0187CD1F15F6}"/>
                </a:ext>
              </a:extLst>
            </p:cNvPr>
            <p:cNvSpPr/>
            <p:nvPr/>
          </p:nvSpPr>
          <p:spPr>
            <a:xfrm>
              <a:off x="8330645" y="183335"/>
              <a:ext cx="138888" cy="139273"/>
            </a:xfrm>
            <a:custGeom>
              <a:avLst/>
              <a:gdLst>
                <a:gd name="connsiteX0" fmla="*/ 121307 w 138888"/>
                <a:gd name="connsiteY0" fmla="*/ 11155 h 139273"/>
                <a:gd name="connsiteX1" fmla="*/ 8351 w 138888"/>
                <a:gd name="connsiteY1" fmla="*/ 16384 h 139273"/>
                <a:gd name="connsiteX2" fmla="*/ 6593 w 138888"/>
                <a:gd name="connsiteY2" fmla="*/ 22921 h 139273"/>
                <a:gd name="connsiteX3" fmla="*/ 16262 w 138888"/>
                <a:gd name="connsiteY3" fmla="*/ 34687 h 139273"/>
                <a:gd name="connsiteX4" fmla="*/ 23295 w 138888"/>
                <a:gd name="connsiteY4" fmla="*/ 35994 h 139273"/>
                <a:gd name="connsiteX5" fmla="*/ 79553 w 138888"/>
                <a:gd name="connsiteY5" fmla="*/ 24228 h 139273"/>
                <a:gd name="connsiteX6" fmla="*/ 113396 w 138888"/>
                <a:gd name="connsiteY6" fmla="*/ 41224 h 139273"/>
                <a:gd name="connsiteX7" fmla="*/ 113396 w 138888"/>
                <a:gd name="connsiteY7" fmla="*/ 57347 h 139273"/>
                <a:gd name="connsiteX8" fmla="*/ 96255 w 138888"/>
                <a:gd name="connsiteY8" fmla="*/ 53861 h 139273"/>
                <a:gd name="connsiteX9" fmla="*/ 43073 w 138888"/>
                <a:gd name="connsiteY9" fmla="*/ 53861 h 139273"/>
                <a:gd name="connsiteX10" fmla="*/ 0 w 138888"/>
                <a:gd name="connsiteY10" fmla="*/ 96567 h 139273"/>
                <a:gd name="connsiteX11" fmla="*/ 12746 w 138888"/>
                <a:gd name="connsiteY11" fmla="*/ 126636 h 139273"/>
                <a:gd name="connsiteX12" fmla="*/ 43073 w 138888"/>
                <a:gd name="connsiteY12" fmla="*/ 139273 h 139273"/>
                <a:gd name="connsiteX13" fmla="*/ 95815 w 138888"/>
                <a:gd name="connsiteY13" fmla="*/ 139273 h 139273"/>
                <a:gd name="connsiteX14" fmla="*/ 138888 w 138888"/>
                <a:gd name="connsiteY14" fmla="*/ 96567 h 139273"/>
                <a:gd name="connsiteX15" fmla="*/ 138888 w 138888"/>
                <a:gd name="connsiteY15" fmla="*/ 41659 h 139273"/>
                <a:gd name="connsiteX16" fmla="*/ 121307 w 138888"/>
                <a:gd name="connsiteY16" fmla="*/ 11155 h 139273"/>
                <a:gd name="connsiteX17" fmla="*/ 97573 w 138888"/>
                <a:gd name="connsiteY17" fmla="*/ 115305 h 139273"/>
                <a:gd name="connsiteX18" fmla="*/ 41754 w 138888"/>
                <a:gd name="connsiteY18" fmla="*/ 115305 h 139273"/>
                <a:gd name="connsiteX19" fmla="*/ 23734 w 138888"/>
                <a:gd name="connsiteY19" fmla="*/ 96567 h 139273"/>
                <a:gd name="connsiteX20" fmla="*/ 41754 w 138888"/>
                <a:gd name="connsiteY20" fmla="*/ 77829 h 139273"/>
                <a:gd name="connsiteX21" fmla="*/ 97573 w 138888"/>
                <a:gd name="connsiteY21" fmla="*/ 77829 h 139273"/>
                <a:gd name="connsiteX22" fmla="*/ 115593 w 138888"/>
                <a:gd name="connsiteY22" fmla="*/ 96567 h 139273"/>
                <a:gd name="connsiteX23" fmla="*/ 97573 w 138888"/>
                <a:gd name="connsiteY23" fmla="*/ 115305 h 13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888" h="139273">
                  <a:moveTo>
                    <a:pt x="121307" y="11155"/>
                  </a:moveTo>
                  <a:cubicBezTo>
                    <a:pt x="108561" y="2875"/>
                    <a:pt x="59335" y="-11505"/>
                    <a:pt x="8351" y="16384"/>
                  </a:cubicBezTo>
                  <a:cubicBezTo>
                    <a:pt x="3516" y="18999"/>
                    <a:pt x="6593" y="22921"/>
                    <a:pt x="6593" y="22921"/>
                  </a:cubicBezTo>
                  <a:lnTo>
                    <a:pt x="16262" y="34687"/>
                  </a:lnTo>
                  <a:cubicBezTo>
                    <a:pt x="18460" y="36866"/>
                    <a:pt x="21097" y="36866"/>
                    <a:pt x="23295" y="35994"/>
                  </a:cubicBezTo>
                  <a:cubicBezTo>
                    <a:pt x="38238" y="27715"/>
                    <a:pt x="58456" y="24228"/>
                    <a:pt x="79553" y="24228"/>
                  </a:cubicBezTo>
                  <a:cubicBezTo>
                    <a:pt x="112077" y="25100"/>
                    <a:pt x="113396" y="36866"/>
                    <a:pt x="113396" y="41224"/>
                  </a:cubicBezTo>
                  <a:lnTo>
                    <a:pt x="113396" y="57347"/>
                  </a:lnTo>
                  <a:cubicBezTo>
                    <a:pt x="108122" y="55168"/>
                    <a:pt x="102408" y="53861"/>
                    <a:pt x="96255" y="53861"/>
                  </a:cubicBezTo>
                  <a:lnTo>
                    <a:pt x="43073" y="53861"/>
                  </a:lnTo>
                  <a:cubicBezTo>
                    <a:pt x="19339" y="53861"/>
                    <a:pt x="0" y="73035"/>
                    <a:pt x="0" y="96567"/>
                  </a:cubicBezTo>
                  <a:cubicBezTo>
                    <a:pt x="0" y="108333"/>
                    <a:pt x="4835" y="118792"/>
                    <a:pt x="12746" y="126636"/>
                  </a:cubicBezTo>
                  <a:cubicBezTo>
                    <a:pt x="20657" y="134480"/>
                    <a:pt x="31206" y="139273"/>
                    <a:pt x="43073" y="139273"/>
                  </a:cubicBezTo>
                  <a:lnTo>
                    <a:pt x="95815" y="139273"/>
                  </a:lnTo>
                  <a:cubicBezTo>
                    <a:pt x="119549" y="139273"/>
                    <a:pt x="138888" y="120099"/>
                    <a:pt x="138888" y="96567"/>
                  </a:cubicBezTo>
                  <a:lnTo>
                    <a:pt x="138888" y="41659"/>
                  </a:lnTo>
                  <a:cubicBezTo>
                    <a:pt x="138888" y="28150"/>
                    <a:pt x="133614" y="19435"/>
                    <a:pt x="121307" y="11155"/>
                  </a:cubicBezTo>
                  <a:close/>
                  <a:moveTo>
                    <a:pt x="97573" y="115305"/>
                  </a:moveTo>
                  <a:lnTo>
                    <a:pt x="41754" y="115305"/>
                  </a:lnTo>
                  <a:cubicBezTo>
                    <a:pt x="31645" y="115305"/>
                    <a:pt x="23734" y="107026"/>
                    <a:pt x="23734" y="96567"/>
                  </a:cubicBezTo>
                  <a:cubicBezTo>
                    <a:pt x="23734" y="86108"/>
                    <a:pt x="31645" y="77829"/>
                    <a:pt x="41754" y="77829"/>
                  </a:cubicBezTo>
                  <a:lnTo>
                    <a:pt x="97573" y="77829"/>
                  </a:lnTo>
                  <a:cubicBezTo>
                    <a:pt x="107682" y="77829"/>
                    <a:pt x="115593" y="86108"/>
                    <a:pt x="115593" y="96567"/>
                  </a:cubicBezTo>
                  <a:cubicBezTo>
                    <a:pt x="115593" y="107026"/>
                    <a:pt x="107243" y="115305"/>
                    <a:pt x="97573" y="115305"/>
                  </a:cubicBezTo>
                  <a:close/>
                </a:path>
              </a:pathLst>
            </a:custGeom>
            <a:grpFill/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 sz="1985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98B23A-E9B0-4BFB-AD95-D927C209E49C}"/>
                </a:ext>
              </a:extLst>
            </p:cNvPr>
            <p:cNvSpPr/>
            <p:nvPr/>
          </p:nvSpPr>
          <p:spPr>
            <a:xfrm>
              <a:off x="7889368" y="183335"/>
              <a:ext cx="139327" cy="139273"/>
            </a:xfrm>
            <a:custGeom>
              <a:avLst/>
              <a:gdLst>
                <a:gd name="connsiteX0" fmla="*/ 121307 w 139327"/>
                <a:gd name="connsiteY0" fmla="*/ 11155 h 139273"/>
                <a:gd name="connsiteX1" fmla="*/ 8351 w 139327"/>
                <a:gd name="connsiteY1" fmla="*/ 16384 h 139273"/>
                <a:gd name="connsiteX2" fmla="*/ 6593 w 139327"/>
                <a:gd name="connsiteY2" fmla="*/ 22921 h 139273"/>
                <a:gd name="connsiteX3" fmla="*/ 16262 w 139327"/>
                <a:gd name="connsiteY3" fmla="*/ 34687 h 139273"/>
                <a:gd name="connsiteX4" fmla="*/ 23295 w 139327"/>
                <a:gd name="connsiteY4" fmla="*/ 35994 h 139273"/>
                <a:gd name="connsiteX5" fmla="*/ 79553 w 139327"/>
                <a:gd name="connsiteY5" fmla="*/ 24228 h 139273"/>
                <a:gd name="connsiteX6" fmla="*/ 113396 w 139327"/>
                <a:gd name="connsiteY6" fmla="*/ 41224 h 139273"/>
                <a:gd name="connsiteX7" fmla="*/ 113396 w 139327"/>
                <a:gd name="connsiteY7" fmla="*/ 57347 h 139273"/>
                <a:gd name="connsiteX8" fmla="*/ 96255 w 139327"/>
                <a:gd name="connsiteY8" fmla="*/ 53861 h 139273"/>
                <a:gd name="connsiteX9" fmla="*/ 43073 w 139327"/>
                <a:gd name="connsiteY9" fmla="*/ 53861 h 139273"/>
                <a:gd name="connsiteX10" fmla="*/ 0 w 139327"/>
                <a:gd name="connsiteY10" fmla="*/ 96567 h 139273"/>
                <a:gd name="connsiteX11" fmla="*/ 12746 w 139327"/>
                <a:gd name="connsiteY11" fmla="*/ 126636 h 139273"/>
                <a:gd name="connsiteX12" fmla="*/ 43073 w 139327"/>
                <a:gd name="connsiteY12" fmla="*/ 139273 h 139273"/>
                <a:gd name="connsiteX13" fmla="*/ 96255 w 139327"/>
                <a:gd name="connsiteY13" fmla="*/ 139273 h 139273"/>
                <a:gd name="connsiteX14" fmla="*/ 139328 w 139327"/>
                <a:gd name="connsiteY14" fmla="*/ 96567 h 139273"/>
                <a:gd name="connsiteX15" fmla="*/ 139328 w 139327"/>
                <a:gd name="connsiteY15" fmla="*/ 41659 h 139273"/>
                <a:gd name="connsiteX16" fmla="*/ 121307 w 139327"/>
                <a:gd name="connsiteY16" fmla="*/ 11155 h 139273"/>
                <a:gd name="connsiteX17" fmla="*/ 97573 w 139327"/>
                <a:gd name="connsiteY17" fmla="*/ 115305 h 139273"/>
                <a:gd name="connsiteX18" fmla="*/ 41315 w 139327"/>
                <a:gd name="connsiteY18" fmla="*/ 115305 h 139273"/>
                <a:gd name="connsiteX19" fmla="*/ 23295 w 139327"/>
                <a:gd name="connsiteY19" fmla="*/ 96567 h 139273"/>
                <a:gd name="connsiteX20" fmla="*/ 41315 w 139327"/>
                <a:gd name="connsiteY20" fmla="*/ 77829 h 139273"/>
                <a:gd name="connsiteX21" fmla="*/ 97573 w 139327"/>
                <a:gd name="connsiteY21" fmla="*/ 77829 h 139273"/>
                <a:gd name="connsiteX22" fmla="*/ 115593 w 139327"/>
                <a:gd name="connsiteY22" fmla="*/ 96567 h 139273"/>
                <a:gd name="connsiteX23" fmla="*/ 97573 w 139327"/>
                <a:gd name="connsiteY23" fmla="*/ 115305 h 13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9327" h="139273">
                  <a:moveTo>
                    <a:pt x="121307" y="11155"/>
                  </a:moveTo>
                  <a:cubicBezTo>
                    <a:pt x="108561" y="2875"/>
                    <a:pt x="59335" y="-11505"/>
                    <a:pt x="8351" y="16384"/>
                  </a:cubicBezTo>
                  <a:cubicBezTo>
                    <a:pt x="3516" y="18999"/>
                    <a:pt x="6593" y="22921"/>
                    <a:pt x="6593" y="22921"/>
                  </a:cubicBezTo>
                  <a:lnTo>
                    <a:pt x="16262" y="34687"/>
                  </a:lnTo>
                  <a:cubicBezTo>
                    <a:pt x="18460" y="36866"/>
                    <a:pt x="21097" y="36866"/>
                    <a:pt x="23295" y="35994"/>
                  </a:cubicBezTo>
                  <a:cubicBezTo>
                    <a:pt x="38238" y="27715"/>
                    <a:pt x="58456" y="24228"/>
                    <a:pt x="79553" y="24228"/>
                  </a:cubicBezTo>
                  <a:cubicBezTo>
                    <a:pt x="112077" y="25100"/>
                    <a:pt x="113396" y="36866"/>
                    <a:pt x="113396" y="41224"/>
                  </a:cubicBezTo>
                  <a:lnTo>
                    <a:pt x="113396" y="57347"/>
                  </a:lnTo>
                  <a:cubicBezTo>
                    <a:pt x="108122" y="55168"/>
                    <a:pt x="102408" y="53861"/>
                    <a:pt x="96255" y="53861"/>
                  </a:cubicBezTo>
                  <a:lnTo>
                    <a:pt x="43073" y="53861"/>
                  </a:lnTo>
                  <a:cubicBezTo>
                    <a:pt x="19339" y="53861"/>
                    <a:pt x="0" y="73035"/>
                    <a:pt x="0" y="96567"/>
                  </a:cubicBezTo>
                  <a:cubicBezTo>
                    <a:pt x="0" y="108333"/>
                    <a:pt x="4835" y="118792"/>
                    <a:pt x="12746" y="126636"/>
                  </a:cubicBezTo>
                  <a:cubicBezTo>
                    <a:pt x="20657" y="134480"/>
                    <a:pt x="31206" y="139273"/>
                    <a:pt x="43073" y="139273"/>
                  </a:cubicBezTo>
                  <a:lnTo>
                    <a:pt x="96255" y="139273"/>
                  </a:lnTo>
                  <a:cubicBezTo>
                    <a:pt x="119989" y="139273"/>
                    <a:pt x="139328" y="120099"/>
                    <a:pt x="139328" y="96567"/>
                  </a:cubicBezTo>
                  <a:lnTo>
                    <a:pt x="139328" y="41659"/>
                  </a:lnTo>
                  <a:cubicBezTo>
                    <a:pt x="138888" y="28150"/>
                    <a:pt x="133614" y="19435"/>
                    <a:pt x="121307" y="11155"/>
                  </a:cubicBezTo>
                  <a:close/>
                  <a:moveTo>
                    <a:pt x="97573" y="115305"/>
                  </a:moveTo>
                  <a:lnTo>
                    <a:pt x="41315" y="115305"/>
                  </a:lnTo>
                  <a:cubicBezTo>
                    <a:pt x="31206" y="115305"/>
                    <a:pt x="23295" y="107026"/>
                    <a:pt x="23295" y="96567"/>
                  </a:cubicBezTo>
                  <a:cubicBezTo>
                    <a:pt x="23295" y="86108"/>
                    <a:pt x="31206" y="77829"/>
                    <a:pt x="41315" y="77829"/>
                  </a:cubicBezTo>
                  <a:lnTo>
                    <a:pt x="97573" y="77829"/>
                  </a:lnTo>
                  <a:cubicBezTo>
                    <a:pt x="107682" y="77829"/>
                    <a:pt x="115593" y="86108"/>
                    <a:pt x="115593" y="96567"/>
                  </a:cubicBezTo>
                  <a:cubicBezTo>
                    <a:pt x="115593" y="107026"/>
                    <a:pt x="107243" y="115305"/>
                    <a:pt x="97573" y="115305"/>
                  </a:cubicBezTo>
                  <a:close/>
                </a:path>
              </a:pathLst>
            </a:custGeom>
            <a:grpFill/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 sz="1985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1FEC117-C8DD-4E41-B02F-C95B60A4C3A5}"/>
                </a:ext>
              </a:extLst>
            </p:cNvPr>
            <p:cNvSpPr/>
            <p:nvPr/>
          </p:nvSpPr>
          <p:spPr>
            <a:xfrm>
              <a:off x="8488868" y="183595"/>
              <a:ext cx="136259" cy="139012"/>
            </a:xfrm>
            <a:custGeom>
              <a:avLst/>
              <a:gdLst>
                <a:gd name="connsiteX0" fmla="*/ 92743 w 136259"/>
                <a:gd name="connsiteY0" fmla="*/ 1307 h 139012"/>
                <a:gd name="connsiteX1" fmla="*/ 68130 w 136259"/>
                <a:gd name="connsiteY1" fmla="*/ 0 h 139012"/>
                <a:gd name="connsiteX2" fmla="*/ 43516 w 136259"/>
                <a:gd name="connsiteY2" fmla="*/ 1307 h 139012"/>
                <a:gd name="connsiteX3" fmla="*/ 4 w 136259"/>
                <a:gd name="connsiteY3" fmla="*/ 40527 h 139012"/>
                <a:gd name="connsiteX4" fmla="*/ 4 w 136259"/>
                <a:gd name="connsiteY4" fmla="*/ 134655 h 139012"/>
                <a:gd name="connsiteX5" fmla="*/ 4399 w 136259"/>
                <a:gd name="connsiteY5" fmla="*/ 139013 h 139012"/>
                <a:gd name="connsiteX6" fmla="*/ 21541 w 136259"/>
                <a:gd name="connsiteY6" fmla="*/ 139013 h 139012"/>
                <a:gd name="connsiteX7" fmla="*/ 25936 w 136259"/>
                <a:gd name="connsiteY7" fmla="*/ 134655 h 139012"/>
                <a:gd name="connsiteX8" fmla="*/ 25936 w 136259"/>
                <a:gd name="connsiteY8" fmla="*/ 40091 h 139012"/>
                <a:gd name="connsiteX9" fmla="*/ 49230 w 136259"/>
                <a:gd name="connsiteY9" fmla="*/ 25711 h 139012"/>
                <a:gd name="connsiteX10" fmla="*/ 68130 w 136259"/>
                <a:gd name="connsiteY10" fmla="*/ 24839 h 139012"/>
                <a:gd name="connsiteX11" fmla="*/ 87029 w 136259"/>
                <a:gd name="connsiteY11" fmla="*/ 25711 h 139012"/>
                <a:gd name="connsiteX12" fmla="*/ 110323 w 136259"/>
                <a:gd name="connsiteY12" fmla="*/ 40091 h 139012"/>
                <a:gd name="connsiteX13" fmla="*/ 110323 w 136259"/>
                <a:gd name="connsiteY13" fmla="*/ 134219 h 139012"/>
                <a:gd name="connsiteX14" fmla="*/ 114719 w 136259"/>
                <a:gd name="connsiteY14" fmla="*/ 138577 h 139012"/>
                <a:gd name="connsiteX15" fmla="*/ 131860 w 136259"/>
                <a:gd name="connsiteY15" fmla="*/ 138577 h 139012"/>
                <a:gd name="connsiteX16" fmla="*/ 136255 w 136259"/>
                <a:gd name="connsiteY16" fmla="*/ 134219 h 139012"/>
                <a:gd name="connsiteX17" fmla="*/ 136255 w 136259"/>
                <a:gd name="connsiteY17" fmla="*/ 40091 h 139012"/>
                <a:gd name="connsiteX18" fmla="*/ 92743 w 136259"/>
                <a:gd name="connsiteY18" fmla="*/ 1307 h 13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6259" h="139012">
                  <a:moveTo>
                    <a:pt x="92743" y="1307"/>
                  </a:moveTo>
                  <a:cubicBezTo>
                    <a:pt x="92743" y="1307"/>
                    <a:pt x="83513" y="0"/>
                    <a:pt x="68130" y="0"/>
                  </a:cubicBezTo>
                  <a:cubicBezTo>
                    <a:pt x="52746" y="0"/>
                    <a:pt x="43516" y="1307"/>
                    <a:pt x="43516" y="1307"/>
                  </a:cubicBezTo>
                  <a:cubicBezTo>
                    <a:pt x="-1315" y="6972"/>
                    <a:pt x="4" y="40527"/>
                    <a:pt x="4" y="40527"/>
                  </a:cubicBezTo>
                  <a:lnTo>
                    <a:pt x="4" y="134655"/>
                  </a:lnTo>
                  <a:cubicBezTo>
                    <a:pt x="4" y="136834"/>
                    <a:pt x="1762" y="139013"/>
                    <a:pt x="4399" y="139013"/>
                  </a:cubicBezTo>
                  <a:lnTo>
                    <a:pt x="21541" y="139013"/>
                  </a:lnTo>
                  <a:cubicBezTo>
                    <a:pt x="23738" y="139013"/>
                    <a:pt x="25936" y="137269"/>
                    <a:pt x="25936" y="134655"/>
                  </a:cubicBezTo>
                  <a:lnTo>
                    <a:pt x="25936" y="40091"/>
                  </a:lnTo>
                  <a:cubicBezTo>
                    <a:pt x="25936" y="40091"/>
                    <a:pt x="25496" y="27890"/>
                    <a:pt x="49230" y="25711"/>
                  </a:cubicBezTo>
                  <a:cubicBezTo>
                    <a:pt x="63295" y="24403"/>
                    <a:pt x="68130" y="24839"/>
                    <a:pt x="68130" y="24839"/>
                  </a:cubicBezTo>
                  <a:cubicBezTo>
                    <a:pt x="68130" y="24839"/>
                    <a:pt x="72964" y="24403"/>
                    <a:pt x="87029" y="25711"/>
                  </a:cubicBezTo>
                  <a:cubicBezTo>
                    <a:pt x="110763" y="27890"/>
                    <a:pt x="110323" y="40091"/>
                    <a:pt x="110323" y="40091"/>
                  </a:cubicBezTo>
                  <a:lnTo>
                    <a:pt x="110323" y="134219"/>
                  </a:lnTo>
                  <a:cubicBezTo>
                    <a:pt x="110323" y="136398"/>
                    <a:pt x="112081" y="138577"/>
                    <a:pt x="114719" y="138577"/>
                  </a:cubicBezTo>
                  <a:lnTo>
                    <a:pt x="131860" y="138577"/>
                  </a:lnTo>
                  <a:cubicBezTo>
                    <a:pt x="134057" y="138577"/>
                    <a:pt x="136255" y="136834"/>
                    <a:pt x="136255" y="134219"/>
                  </a:cubicBezTo>
                  <a:lnTo>
                    <a:pt x="136255" y="40091"/>
                  </a:lnTo>
                  <a:cubicBezTo>
                    <a:pt x="136255" y="40091"/>
                    <a:pt x="137574" y="6972"/>
                    <a:pt x="92743" y="1307"/>
                  </a:cubicBezTo>
                  <a:close/>
                </a:path>
              </a:pathLst>
            </a:custGeom>
            <a:grpFill/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 sz="1985"/>
            </a:p>
          </p:txBody>
        </p:sp>
      </p:grpSp>
    </p:spTree>
    <p:extLst>
      <p:ext uri="{BB962C8B-B14F-4D97-AF65-F5344CB8AC3E}">
        <p14:creationId xmlns:p14="http://schemas.microsoft.com/office/powerpoint/2010/main" val="407350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441688" y="893104"/>
            <a:ext cx="9642112" cy="219963"/>
          </a:xfrm>
          <a:prstGeom prst="rect">
            <a:avLst/>
          </a:prstGeom>
          <a:noFill/>
        </p:spPr>
        <p:txBody>
          <a:bodyPr vert="horz" lIns="0" tIns="42239" rIns="0" bIns="42239" rtlCol="0" anchor="t" anchorCtr="0">
            <a:noAutofit/>
          </a:bodyPr>
          <a:lstStyle>
            <a:lvl1pPr marL="0" indent="0">
              <a:buNone/>
              <a:defRPr lang="en-US" sz="993" b="0" smtClean="0">
                <a:solidFill>
                  <a:schemeClr val="tx1"/>
                </a:solidFill>
                <a:latin typeface="Vinci Sans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marL="189075" lvl="0" indent="-189075" defTabSz="1064815">
              <a:lnSpc>
                <a:spcPct val="9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441688" y="518770"/>
            <a:ext cx="9642112" cy="36147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2647" b="0" smtClean="0">
                <a:solidFill>
                  <a:srgbClr val="0068B6"/>
                </a:solidFill>
                <a:latin typeface="Vinci Sans Black" panose="020000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marL="189075" lvl="0" indent="-189075" defTabSz="1064815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4FC517-A32A-4D6B-94D2-FD2F5EA4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87" y="1353778"/>
            <a:ext cx="9230903" cy="1116008"/>
          </a:xfrm>
        </p:spPr>
        <p:txBody>
          <a:bodyPr lIns="0" tIns="36000" rIns="0" bIns="36000">
            <a:spAutoFit/>
          </a:bodyPr>
          <a:lstStyle>
            <a:lvl1pPr marL="0" indent="0">
              <a:spcBef>
                <a:spcPts val="0"/>
              </a:spcBef>
              <a:buNone/>
              <a:defRPr sz="1489">
                <a:solidFill>
                  <a:schemeClr val="tx1"/>
                </a:solidFill>
                <a:latin typeface="Vinci Sans" panose="02000000000000000000" pitchFamily="50" charset="0"/>
              </a:defRPr>
            </a:lvl1pPr>
            <a:lvl2pPr marL="296743" indent="0">
              <a:spcBef>
                <a:spcPts val="0"/>
              </a:spcBef>
              <a:buNone/>
              <a:defRPr sz="1489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592172" indent="0">
              <a:spcBef>
                <a:spcPts val="0"/>
              </a:spcBef>
              <a:buNone/>
              <a:defRPr sz="1489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888915" indent="0">
              <a:spcBef>
                <a:spcPts val="0"/>
              </a:spcBef>
              <a:buNone/>
              <a:defRPr sz="1158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</a:defRPr>
            </a:lvl4pPr>
            <a:lvl5pPr marL="1185659" indent="0">
              <a:spcBef>
                <a:spcPts val="0"/>
              </a:spcBef>
              <a:buNone/>
              <a:defRPr sz="1158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Graphique 40">
            <a:extLst>
              <a:ext uri="{FF2B5EF4-FFF2-40B4-BE49-F238E27FC236}">
                <a16:creationId xmlns:a16="http://schemas.microsoft.com/office/drawing/2014/main" id="{60A8441A-9562-70CA-4A02-CDEE05500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8421" y="5799322"/>
            <a:ext cx="519665" cy="149644"/>
          </a:xfrm>
          <a:prstGeom prst="rect">
            <a:avLst/>
          </a:prstGeom>
        </p:spPr>
      </p:pic>
      <p:pic>
        <p:nvPicPr>
          <p:cNvPr id="3" name="Picture 2" descr="VINCI Energies Logo PNG Vector (PDF, SVG) Free Download">
            <a:extLst>
              <a:ext uri="{FF2B5EF4-FFF2-40B4-BE49-F238E27FC236}">
                <a16:creationId xmlns:a16="http://schemas.microsoft.com/office/drawing/2014/main" id="{12D437AD-64D5-6A10-1A67-6D586B6037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30" y="389579"/>
            <a:ext cx="519056" cy="1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4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6D5D1D5-7DAC-F2C8-78E2-7EE778C68530}"/>
              </a:ext>
            </a:extLst>
          </p:cNvPr>
          <p:cNvSpPr txBox="1"/>
          <p:nvPr userDrawn="1"/>
        </p:nvSpPr>
        <p:spPr>
          <a:xfrm>
            <a:off x="9600618" y="140124"/>
            <a:ext cx="65" cy="2035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GB" sz="1323">
              <a:latin typeface="Vinci Sans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892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9">
            <a:extLst>
              <a:ext uri="{FF2B5EF4-FFF2-40B4-BE49-F238E27FC236}">
                <a16:creationId xmlns:a16="http://schemas.microsoft.com/office/drawing/2014/main" id="{DBA867F9-0AE6-1B42-9447-6212EDDCE2BB}"/>
              </a:ext>
            </a:extLst>
          </p:cNvPr>
          <p:cNvSpPr/>
          <p:nvPr userDrawn="1"/>
        </p:nvSpPr>
        <p:spPr>
          <a:xfrm>
            <a:off x="4506101" y="671196"/>
            <a:ext cx="5940086" cy="5634348"/>
          </a:xfrm>
          <a:prstGeom prst="round2SameRect">
            <a:avLst>
              <a:gd name="adj1" fmla="val 3850"/>
              <a:gd name="adj2" fmla="val 0"/>
            </a:avLst>
          </a:prstGeom>
          <a:solidFill>
            <a:schemeClr val="bg1"/>
          </a:solidFill>
          <a:ln w="50800">
            <a:gradFill flip="none" rotWithShape="1">
              <a:gsLst>
                <a:gs pos="90000">
                  <a:schemeClr val="accent3">
                    <a:alpha val="0"/>
                  </a:schemeClr>
                </a:gs>
                <a:gs pos="0">
                  <a:schemeClr val="accent3"/>
                </a:gs>
              </a:gsLst>
              <a:lin ang="5400000" scaled="1"/>
              <a:tileRect/>
            </a:gradFill>
          </a:ln>
          <a:effectLst>
            <a:outerShdw blurRad="317500" dir="1800000" algn="c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475" tIns="357300" rIns="238200" bIns="238200" rtlCol="0" anchor="t" anchorCtr="0"/>
          <a:lstStyle/>
          <a:p>
            <a:pPr marL="0" marR="0" lvl="0" indent="0" algn="l" defTabSz="756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93"/>
              </a:spcAft>
              <a:buClrTx/>
              <a:buSzTx/>
              <a:buFontTx/>
              <a:buNone/>
              <a:tabLst/>
              <a:defRPr/>
            </a:pPr>
            <a:endParaRPr kumimoji="0" lang="en-GB" sz="1489" b="0" i="0" u="none" strike="noStrike" kern="1200" cap="none" spc="0" normalizeH="0" baseline="0" noProof="0">
              <a:ln>
                <a:noFill/>
              </a:ln>
              <a:solidFill>
                <a:srgbClr val="87888A">
                  <a:lumMod val="50000"/>
                </a:srgbClr>
              </a:solidFill>
              <a:effectLst/>
              <a:uLnTx/>
              <a:uFillTx/>
              <a:latin typeface="Vinci Sans" panose="0200000000000000000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D5D1D5-7DAC-F2C8-78E2-7EE778C68530}"/>
              </a:ext>
            </a:extLst>
          </p:cNvPr>
          <p:cNvSpPr txBox="1"/>
          <p:nvPr userDrawn="1"/>
        </p:nvSpPr>
        <p:spPr>
          <a:xfrm>
            <a:off x="9600618" y="140124"/>
            <a:ext cx="65" cy="2035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GB" sz="1323">
              <a:latin typeface="Vinci Sans" panose="0200000000000000000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FC1F61-5262-53AC-85CD-0A3174D30256}"/>
              </a:ext>
            </a:extLst>
          </p:cNvPr>
          <p:cNvSpPr/>
          <p:nvPr userDrawn="1"/>
        </p:nvSpPr>
        <p:spPr>
          <a:xfrm rot="10800000" flipV="1">
            <a:off x="0" y="3218725"/>
            <a:ext cx="4816970" cy="3086825"/>
          </a:xfrm>
          <a:custGeom>
            <a:avLst/>
            <a:gdLst>
              <a:gd name="connsiteX0" fmla="*/ 371383 w 5824044"/>
              <a:gd name="connsiteY0" fmla="*/ 3357272 h 3357272"/>
              <a:gd name="connsiteX1" fmla="*/ 5824044 w 5824044"/>
              <a:gd name="connsiteY1" fmla="*/ 3357272 h 3357272"/>
              <a:gd name="connsiteX2" fmla="*/ 5824044 w 5824044"/>
              <a:gd name="connsiteY2" fmla="*/ 1739 h 3357272"/>
              <a:gd name="connsiteX3" fmla="*/ 2312430 w 5824044"/>
              <a:gd name="connsiteY3" fmla="*/ 843365 h 3357272"/>
              <a:gd name="connsiteX4" fmla="*/ 0 w 5824044"/>
              <a:gd name="connsiteY4" fmla="*/ 2912361 h 3357272"/>
              <a:gd name="connsiteX5" fmla="*/ 241387 w 5824044"/>
              <a:gd name="connsiteY5" fmla="*/ 3210332 h 335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4044" h="3357272">
                <a:moveTo>
                  <a:pt x="371383" y="3357272"/>
                </a:moveTo>
                <a:lnTo>
                  <a:pt x="5824044" y="3357272"/>
                </a:lnTo>
                <a:lnTo>
                  <a:pt x="5824044" y="1739"/>
                </a:lnTo>
                <a:cubicBezTo>
                  <a:pt x="5824044" y="1739"/>
                  <a:pt x="3792711" y="-78055"/>
                  <a:pt x="2312430" y="843365"/>
                </a:cubicBezTo>
                <a:cubicBezTo>
                  <a:pt x="836798" y="1761926"/>
                  <a:pt x="5125" y="2905329"/>
                  <a:pt x="0" y="2912361"/>
                </a:cubicBezTo>
                <a:cubicBezTo>
                  <a:pt x="1602" y="2914558"/>
                  <a:pt x="83921" y="3027730"/>
                  <a:pt x="241387" y="3210332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756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89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Vinci Sans" panose="02000000000000000000"/>
              <a:ea typeface="+mn-ea"/>
              <a:cs typeface="+mn-cs"/>
            </a:endParaRP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BCF3F0D3-33A4-D807-F412-C58286E7694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991058" y="1296970"/>
            <a:ext cx="3785501" cy="5604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algn="l" defTabSz="756300" rtl="0" eaLnBrk="1" latinLnBrk="0" hangingPunct="1">
              <a:spcAft>
                <a:spcPts val="248"/>
              </a:spcAft>
              <a:defRPr lang="en-GB" sz="1158" kern="1200" dirty="0">
                <a:solidFill>
                  <a:srgbClr val="87888A"/>
                </a:solidFill>
                <a:latin typeface="Vinci Sans Light" panose="02000000000000000000" pitchFamily="50" charset="0"/>
                <a:ea typeface="+mn-lt"/>
                <a:cs typeface="+mn-lt"/>
              </a:defRPr>
            </a:lvl1pPr>
            <a:lvl2pPr>
              <a:spcAft>
                <a:spcPts val="248"/>
              </a:spcAft>
              <a:defRPr lang="en-GB" sz="1158" b="1" kern="1200" dirty="0">
                <a:solidFill>
                  <a:srgbClr val="87888A"/>
                </a:solidFill>
                <a:latin typeface="+mn-lt"/>
                <a:ea typeface="+mn-lt"/>
                <a:cs typeface="+mn-lt"/>
              </a:defRPr>
            </a:lvl2pPr>
            <a:lvl3pPr>
              <a:spcAft>
                <a:spcPts val="248"/>
              </a:spcAft>
              <a:defRPr sz="993"/>
            </a:lvl3pPr>
            <a:lvl4pPr>
              <a:spcAft>
                <a:spcPts val="0"/>
              </a:spcAft>
              <a:defRPr sz="910"/>
            </a:lvl4pPr>
            <a:lvl5pPr>
              <a:spcAft>
                <a:spcPts val="0"/>
              </a:spcAft>
              <a:defRPr sz="910"/>
            </a:lvl5pPr>
            <a:lvl6pPr>
              <a:spcAft>
                <a:spcPts val="0"/>
              </a:spcAft>
              <a:defRPr sz="910"/>
            </a:lvl6pPr>
            <a:lvl7pPr>
              <a:spcAft>
                <a:spcPts val="0"/>
              </a:spcAft>
              <a:defRPr sz="910"/>
            </a:lvl7pPr>
            <a:lvl8pPr>
              <a:spcAft>
                <a:spcPts val="0"/>
              </a:spcAft>
              <a:defRPr sz="744"/>
            </a:lvl8pPr>
            <a:lvl9pPr>
              <a:spcAft>
                <a:spcPts val="0"/>
              </a:spcAft>
              <a:defRPr sz="744"/>
            </a:lvl9pPr>
          </a:lstStyle>
          <a:p>
            <a:pPr lvl="0"/>
            <a:r>
              <a:rPr lang="en-GB" err="1"/>
              <a:t>Cliquez</a:t>
            </a:r>
            <a:r>
              <a:rPr lang="en-GB"/>
              <a:t> pour </a:t>
            </a:r>
            <a:r>
              <a:rPr lang="en-GB" err="1"/>
              <a:t>ajouter</a:t>
            </a:r>
            <a:r>
              <a:rPr lang="en-GB"/>
              <a:t> du </a:t>
            </a:r>
            <a:r>
              <a:rPr lang="en-GB" err="1"/>
              <a:t>texte</a:t>
            </a:r>
            <a:endParaRPr lang="en-GB"/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18" name="Espace réservé du titre 1">
            <a:extLst>
              <a:ext uri="{FF2B5EF4-FFF2-40B4-BE49-F238E27FC236}">
                <a16:creationId xmlns:a16="http://schemas.microsoft.com/office/drawing/2014/main" id="{FDB75749-FFD2-167A-CEFE-4319E24CF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050" y="1170281"/>
            <a:ext cx="3891717" cy="9289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err="1"/>
              <a:t>Cliquez</a:t>
            </a:r>
            <a:r>
              <a:rPr lang="en-GB"/>
              <a:t> pour modifier le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7624F52-150B-85DC-5BE9-F0A0254522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8052" y="661509"/>
            <a:ext cx="1829001" cy="2148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39700">
            <a:gradFill>
              <a:gsLst>
                <a:gs pos="0">
                  <a:schemeClr val="accent1">
                    <a:alpha val="9000"/>
                  </a:schemeClr>
                </a:gs>
                <a:gs pos="100000">
                  <a:schemeClr val="accent1">
                    <a:alpha val="39000"/>
                  </a:schemeClr>
                </a:gs>
              </a:gsLst>
              <a:lin ang="5400000" scaled="1"/>
            </a:gradFill>
          </a:ln>
        </p:spPr>
        <p:txBody>
          <a:bodyPr vert="horz" wrap="square" lIns="0" tIns="0" rIns="0" bIns="0" rtlCol="0">
            <a:spAutoFit/>
          </a:bodyPr>
          <a:lstStyle>
            <a:lvl1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1pPr>
            <a:lvl2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2pPr>
            <a:lvl3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3pPr>
            <a:lvl4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4pPr>
            <a:lvl5pPr marL="0" indent="0" algn="ctr" defTabSz="756300" rtl="0" eaLnBrk="1" latinLnBrk="0" hangingPunct="1">
              <a:spcAft>
                <a:spcPts val="0"/>
              </a:spcAft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5pPr>
            <a:lvl6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6pPr>
            <a:lvl7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7pPr>
            <a:lvl8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8pPr>
            <a:lvl9pPr marL="0" indent="0" algn="ctr" defTabSz="756300" rtl="0" eaLnBrk="1" latinLnBrk="0" hangingPunct="1">
              <a:spcAft>
                <a:spcPts val="0"/>
              </a:spcAft>
              <a:buFont typeface="Vinci Sans" panose="020B0604020202020204" pitchFamily="34" charset="0"/>
              <a:buNone/>
              <a:defRPr lang="en-GB" sz="993" b="0" i="0" kern="1200" cap="all" spc="41" normalizeH="0" baseline="0" dirty="0">
                <a:solidFill>
                  <a:srgbClr val="FFFFFF"/>
                </a:solidFill>
                <a:latin typeface="Vinci Sans Bold"/>
                <a:ea typeface="+mn-ea"/>
                <a:cs typeface="+mn-cs"/>
              </a:defRPr>
            </a:lvl9pPr>
          </a:lstStyle>
          <a:p>
            <a:pPr lvl="0"/>
            <a:r>
              <a:rPr lang="en-GB" err="1"/>
              <a:t>Ajoutez</a:t>
            </a:r>
            <a:r>
              <a:rPr lang="en-GB"/>
              <a:t> un sous-titre</a:t>
            </a:r>
          </a:p>
        </p:txBody>
      </p:sp>
      <p:cxnSp>
        <p:nvCxnSpPr>
          <p:cNvPr id="7" name="Straight Connector 23">
            <a:extLst>
              <a:ext uri="{FF2B5EF4-FFF2-40B4-BE49-F238E27FC236}">
                <a16:creationId xmlns:a16="http://schemas.microsoft.com/office/drawing/2014/main" id="{550712FB-BBDD-F14C-8B9E-3E6256940657}"/>
              </a:ext>
            </a:extLst>
          </p:cNvPr>
          <p:cNvCxnSpPr>
            <a:cxnSpLocks/>
          </p:cNvCxnSpPr>
          <p:nvPr userDrawn="1"/>
        </p:nvCxnSpPr>
        <p:spPr>
          <a:xfrm>
            <a:off x="298051" y="2338389"/>
            <a:ext cx="387648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3177D175-09B4-F129-64FE-049B05EFFC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363067" y="2547909"/>
            <a:ext cx="4354107" cy="15389"/>
          </a:xfrm>
          <a:prstGeom prst="rect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0" tIns="0" rIns="0" bIns="0" rtlCol="0">
            <a:spAutoFit/>
          </a:bodyPr>
          <a:lstStyle>
            <a:lvl1pPr marL="0" indent="0">
              <a:buFont typeface="Vinci Sans" panose="020B0604020202020204" pitchFamily="34" charset="0"/>
              <a:buNone/>
              <a:defRPr sz="100" b="0" i="0">
                <a:noFill/>
              </a:defRPr>
            </a:lvl1pPr>
            <a:lvl2pPr marL="0" indent="0">
              <a:buFont typeface="Vinci Sans" panose="020B0604020202020204" pitchFamily="34" charset="0"/>
              <a:buNone/>
              <a:defRPr sz="100" b="0" i="0">
                <a:noFill/>
              </a:defRPr>
            </a:lvl2pPr>
            <a:lvl3pPr marL="0" indent="0">
              <a:buFont typeface="Vinci Sans" panose="020B0604020202020204" pitchFamily="34" charset="0"/>
              <a:buNone/>
              <a:defRPr sz="100" b="0" i="0">
                <a:noFill/>
              </a:defRPr>
            </a:lvl3pPr>
            <a:lvl4pPr marL="0" indent="0">
              <a:buFont typeface="Vinci Sans" panose="020B0604020202020204" pitchFamily="34" charset="0"/>
              <a:buNone/>
              <a:defRPr sz="100" b="0" i="0">
                <a:noFill/>
              </a:defRPr>
            </a:lvl4pPr>
            <a:lvl5pPr marL="0" indent="0">
              <a:buNone/>
              <a:defRPr sz="100" b="0" i="0">
                <a:noFill/>
              </a:defRPr>
            </a:lvl5pPr>
            <a:lvl6pPr marL="0" indent="0">
              <a:buFont typeface="Vinci Sans" panose="020B0604020202020204" pitchFamily="34" charset="0"/>
              <a:buNone/>
              <a:defRPr sz="100" b="0" i="0">
                <a:noFill/>
              </a:defRPr>
            </a:lvl6pPr>
            <a:lvl7pPr marL="0" indent="0">
              <a:buFont typeface="Vinci Sans" panose="020B0604020202020204" pitchFamily="34" charset="0"/>
              <a:buNone/>
              <a:defRPr sz="100" b="0" i="0">
                <a:noFill/>
              </a:defRPr>
            </a:lvl7pPr>
            <a:lvl8pPr marL="0" indent="0">
              <a:buFont typeface="Vinci Sans" panose="020B0604020202020204" pitchFamily="34" charset="0"/>
              <a:buNone/>
              <a:defRPr sz="100" b="0" i="0">
                <a:noFill/>
              </a:defRPr>
            </a:lvl8pPr>
            <a:lvl9pPr marL="0" indent="0">
              <a:buFont typeface="Vinci Sans" panose="020B0604020202020204" pitchFamily="34" charset="0"/>
              <a:buNone/>
              <a:defRPr sz="100" b="0" i="0">
                <a:noFill/>
              </a:defRPr>
            </a:lvl9pPr>
          </a:lstStyle>
          <a:p>
            <a:pPr lvl="0"/>
            <a:endParaRPr lang="en-GB"/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17DE8C56-7D75-64F2-C120-02478D169F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8051" y="3007817"/>
            <a:ext cx="4691330" cy="2966401"/>
          </a:xfrm>
          <a:prstGeom prst="roundRect">
            <a:avLst>
              <a:gd name="adj" fmla="val 10172"/>
            </a:avLst>
          </a:prstGeom>
          <a:solidFill>
            <a:schemeClr val="bg1"/>
          </a:solidFill>
          <a:ln w="50800">
            <a:gradFill flip="none" rotWithShape="1">
              <a:gsLst>
                <a:gs pos="90000">
                  <a:schemeClr val="accent3">
                    <a:alpha val="0"/>
                  </a:schemeClr>
                </a:gs>
                <a:gs pos="0">
                  <a:schemeClr val="accent3"/>
                </a:gs>
              </a:gsLst>
              <a:lin ang="21594000" scaled="0"/>
              <a:tileRect/>
            </a:gradFill>
          </a:ln>
          <a:effectLst>
            <a:outerShdw blurRad="317500" dir="1800000" algn="c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000" tIns="432000" rIns="288000" bIns="288000" rtlCol="0" anchor="ctr" anchorCtr="0">
            <a:noAutofit/>
          </a:bodyPr>
          <a:lstStyle>
            <a:lvl1pPr algn="ctr">
              <a:defRPr lang="fr-FR" sz="1489" dirty="0">
                <a:solidFill>
                  <a:srgbClr val="87888A">
                    <a:lumMod val="50000"/>
                  </a:srgbClr>
                </a:solidFill>
              </a:defRPr>
            </a:lvl1pPr>
          </a:lstStyle>
          <a:p>
            <a:pPr lvl="0">
              <a:spcAft>
                <a:spcPts val="993"/>
              </a:spcAft>
            </a:pPr>
            <a:r>
              <a:rPr lang="en-GB"/>
              <a:t>Image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304B1EC2-F47E-4807-F924-0C2B180780B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91058" y="3162136"/>
            <a:ext cx="3785501" cy="5604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algn="l" defTabSz="756300" rtl="0" eaLnBrk="1" latinLnBrk="0" hangingPunct="1">
              <a:spcAft>
                <a:spcPts val="248"/>
              </a:spcAft>
              <a:defRPr lang="en-GB" sz="1158" kern="1200" dirty="0">
                <a:solidFill>
                  <a:srgbClr val="87888A"/>
                </a:solidFill>
                <a:latin typeface="Vinci Sans Light" panose="02000000000000000000" pitchFamily="50" charset="0"/>
                <a:ea typeface="+mn-lt"/>
                <a:cs typeface="+mn-lt"/>
              </a:defRPr>
            </a:lvl1pPr>
            <a:lvl2pPr>
              <a:spcAft>
                <a:spcPts val="248"/>
              </a:spcAft>
              <a:defRPr lang="en-GB" sz="1158" b="1" kern="1200" dirty="0">
                <a:solidFill>
                  <a:srgbClr val="87888A"/>
                </a:solidFill>
                <a:latin typeface="+mn-lt"/>
                <a:ea typeface="+mn-lt"/>
                <a:cs typeface="+mn-lt"/>
              </a:defRPr>
            </a:lvl2pPr>
            <a:lvl3pPr>
              <a:spcAft>
                <a:spcPts val="248"/>
              </a:spcAft>
              <a:defRPr sz="993"/>
            </a:lvl3pPr>
            <a:lvl4pPr>
              <a:spcAft>
                <a:spcPts val="0"/>
              </a:spcAft>
              <a:defRPr sz="910"/>
            </a:lvl4pPr>
            <a:lvl5pPr>
              <a:spcAft>
                <a:spcPts val="0"/>
              </a:spcAft>
              <a:defRPr sz="910"/>
            </a:lvl5pPr>
            <a:lvl6pPr>
              <a:spcAft>
                <a:spcPts val="0"/>
              </a:spcAft>
              <a:defRPr sz="910"/>
            </a:lvl6pPr>
            <a:lvl7pPr>
              <a:spcAft>
                <a:spcPts val="0"/>
              </a:spcAft>
              <a:defRPr sz="910"/>
            </a:lvl7pPr>
            <a:lvl8pPr>
              <a:spcAft>
                <a:spcPts val="0"/>
              </a:spcAft>
              <a:defRPr sz="744"/>
            </a:lvl8pPr>
            <a:lvl9pPr>
              <a:spcAft>
                <a:spcPts val="0"/>
              </a:spcAft>
              <a:defRPr sz="744"/>
            </a:lvl9pPr>
          </a:lstStyle>
          <a:p>
            <a:pPr lvl="0"/>
            <a:r>
              <a:rPr lang="en-GB" err="1"/>
              <a:t>Cliquez</a:t>
            </a:r>
            <a:r>
              <a:rPr lang="en-GB"/>
              <a:t> pour </a:t>
            </a:r>
            <a:r>
              <a:rPr lang="en-GB" err="1"/>
              <a:t>ajouter</a:t>
            </a:r>
            <a:r>
              <a:rPr lang="en-GB"/>
              <a:t> du </a:t>
            </a:r>
            <a:r>
              <a:rPr lang="en-GB" err="1"/>
              <a:t>texte</a:t>
            </a:r>
            <a:endParaRPr lang="en-GB"/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7FF23A9D-C01C-D5E3-FD6F-0AEF002F48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91058" y="5027302"/>
            <a:ext cx="3785501" cy="5604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algn="l" defTabSz="756300" rtl="0" eaLnBrk="1" latinLnBrk="0" hangingPunct="1">
              <a:spcAft>
                <a:spcPts val="248"/>
              </a:spcAft>
              <a:defRPr lang="en-GB" sz="1158" kern="1200" dirty="0">
                <a:solidFill>
                  <a:srgbClr val="87888A"/>
                </a:solidFill>
                <a:latin typeface="Vinci Sans Light" panose="02000000000000000000" pitchFamily="50" charset="0"/>
                <a:ea typeface="+mn-lt"/>
                <a:cs typeface="+mn-lt"/>
              </a:defRPr>
            </a:lvl1pPr>
            <a:lvl2pPr>
              <a:spcAft>
                <a:spcPts val="248"/>
              </a:spcAft>
              <a:defRPr lang="en-GB" sz="1158" b="1" kern="1200" dirty="0">
                <a:solidFill>
                  <a:srgbClr val="87888A"/>
                </a:solidFill>
                <a:latin typeface="+mn-lt"/>
                <a:ea typeface="+mn-lt"/>
                <a:cs typeface="+mn-lt"/>
              </a:defRPr>
            </a:lvl2pPr>
            <a:lvl3pPr>
              <a:spcAft>
                <a:spcPts val="248"/>
              </a:spcAft>
              <a:defRPr sz="993"/>
            </a:lvl3pPr>
            <a:lvl4pPr>
              <a:spcAft>
                <a:spcPts val="0"/>
              </a:spcAft>
              <a:defRPr sz="910"/>
            </a:lvl4pPr>
            <a:lvl5pPr>
              <a:spcAft>
                <a:spcPts val="0"/>
              </a:spcAft>
              <a:defRPr sz="910"/>
            </a:lvl5pPr>
            <a:lvl6pPr>
              <a:spcAft>
                <a:spcPts val="0"/>
              </a:spcAft>
              <a:defRPr sz="910"/>
            </a:lvl6pPr>
            <a:lvl7pPr>
              <a:spcAft>
                <a:spcPts val="0"/>
              </a:spcAft>
              <a:defRPr sz="910"/>
            </a:lvl7pPr>
            <a:lvl8pPr>
              <a:spcAft>
                <a:spcPts val="0"/>
              </a:spcAft>
              <a:defRPr sz="744"/>
            </a:lvl8pPr>
            <a:lvl9pPr>
              <a:spcAft>
                <a:spcPts val="0"/>
              </a:spcAft>
              <a:defRPr sz="744"/>
            </a:lvl9pPr>
          </a:lstStyle>
          <a:p>
            <a:pPr lvl="0"/>
            <a:r>
              <a:rPr lang="en-GB" err="1"/>
              <a:t>Cliquez</a:t>
            </a:r>
            <a:r>
              <a:rPr lang="en-GB"/>
              <a:t> pour </a:t>
            </a:r>
            <a:r>
              <a:rPr lang="en-GB" err="1"/>
              <a:t>ajouter</a:t>
            </a:r>
            <a:r>
              <a:rPr lang="en-GB"/>
              <a:t> du </a:t>
            </a:r>
            <a:r>
              <a:rPr lang="en-GB" err="1"/>
              <a:t>texte</a:t>
            </a:r>
            <a:endParaRPr lang="en-GB"/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15A61A41-6E1C-6C49-0145-8B20F2B6EA6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363067" y="4413075"/>
            <a:ext cx="4354107" cy="15389"/>
          </a:xfrm>
          <a:prstGeom prst="rect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0" tIns="0" rIns="0" bIns="0" rtlCol="0">
            <a:spAutoFit/>
          </a:bodyPr>
          <a:lstStyle>
            <a:lvl1pPr marL="0" indent="0">
              <a:buFont typeface="Vinci Sans" panose="020B0604020202020204" pitchFamily="34" charset="0"/>
              <a:buNone/>
              <a:defRPr sz="100" b="0" i="0">
                <a:noFill/>
              </a:defRPr>
            </a:lvl1pPr>
            <a:lvl2pPr marL="0" indent="0">
              <a:buFont typeface="Vinci Sans" panose="020B0604020202020204" pitchFamily="34" charset="0"/>
              <a:buNone/>
              <a:defRPr sz="100" b="0" i="0">
                <a:noFill/>
              </a:defRPr>
            </a:lvl2pPr>
            <a:lvl3pPr marL="0" indent="0">
              <a:buFont typeface="Vinci Sans" panose="020B0604020202020204" pitchFamily="34" charset="0"/>
              <a:buNone/>
              <a:defRPr sz="100" b="0" i="0">
                <a:noFill/>
              </a:defRPr>
            </a:lvl3pPr>
            <a:lvl4pPr marL="0" indent="0">
              <a:buFont typeface="Vinci Sans" panose="020B0604020202020204" pitchFamily="34" charset="0"/>
              <a:buNone/>
              <a:defRPr sz="100" b="0" i="0">
                <a:noFill/>
              </a:defRPr>
            </a:lvl4pPr>
            <a:lvl5pPr marL="0" indent="0">
              <a:buNone/>
              <a:defRPr sz="100" b="0" i="0">
                <a:noFill/>
              </a:defRPr>
            </a:lvl5pPr>
            <a:lvl6pPr marL="0" indent="0">
              <a:buFont typeface="Vinci Sans" panose="020B0604020202020204" pitchFamily="34" charset="0"/>
              <a:buNone/>
              <a:defRPr sz="100" b="0" i="0">
                <a:noFill/>
              </a:defRPr>
            </a:lvl6pPr>
            <a:lvl7pPr marL="0" indent="0">
              <a:buFont typeface="Vinci Sans" panose="020B0604020202020204" pitchFamily="34" charset="0"/>
              <a:buNone/>
              <a:defRPr sz="100" b="0" i="0">
                <a:noFill/>
              </a:defRPr>
            </a:lvl7pPr>
            <a:lvl8pPr marL="0" indent="0">
              <a:buFont typeface="Vinci Sans" panose="020B0604020202020204" pitchFamily="34" charset="0"/>
              <a:buNone/>
              <a:defRPr sz="100" b="0" i="0">
                <a:noFill/>
              </a:defRPr>
            </a:lvl8pPr>
            <a:lvl9pPr marL="0" indent="0">
              <a:buFont typeface="Vinci Sans" panose="020B0604020202020204" pitchFamily="34" charset="0"/>
              <a:buNone/>
              <a:defRPr sz="100" b="0" i="0">
                <a:noFill/>
              </a:defRPr>
            </a:lvl9pPr>
          </a:lstStyle>
          <a:p>
            <a:pPr lvl="0"/>
            <a:endParaRPr lang="en-GB"/>
          </a:p>
        </p:txBody>
      </p:sp>
      <p:sp>
        <p:nvSpPr>
          <p:cNvPr id="36" name="Espace réservé pour une image  23">
            <a:extLst>
              <a:ext uri="{FF2B5EF4-FFF2-40B4-BE49-F238E27FC236}">
                <a16:creationId xmlns:a16="http://schemas.microsoft.com/office/drawing/2014/main" id="{5A341E57-369F-6269-C70B-B67D4376603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502747" y="427876"/>
            <a:ext cx="450996" cy="501359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algn="ctr">
              <a:defRPr sz="827"/>
            </a:lvl1pPr>
          </a:lstStyle>
          <a:p>
            <a:r>
              <a:rPr lang="en-GB"/>
              <a:t>Flag</a:t>
            </a:r>
          </a:p>
        </p:txBody>
      </p:sp>
      <p:pic>
        <p:nvPicPr>
          <p:cNvPr id="3" name="Picture 2" descr="Axians and VINCI Energies - Axians Infoma">
            <a:extLst>
              <a:ext uri="{FF2B5EF4-FFF2-40B4-BE49-F238E27FC236}">
                <a16:creationId xmlns:a16="http://schemas.microsoft.com/office/drawing/2014/main" id="{917A7012-0FDA-DABC-1766-52F1473F6B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2693" y="183454"/>
            <a:ext cx="799614" cy="1512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DCD1B00-4E5D-1134-B143-35E7BDC04C3B}"/>
              </a:ext>
            </a:extLst>
          </p:cNvPr>
          <p:cNvGrpSpPr/>
          <p:nvPr userDrawn="1"/>
        </p:nvGrpSpPr>
        <p:grpSpPr>
          <a:xfrm>
            <a:off x="5360553" y="1296970"/>
            <a:ext cx="357300" cy="397200"/>
            <a:chOff x="6481273" y="1410602"/>
            <a:chExt cx="432000" cy="43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98FC046-65DB-DA92-822F-C4DC244AE9EC}"/>
                </a:ext>
              </a:extLst>
            </p:cNvPr>
            <p:cNvSpPr/>
            <p:nvPr userDrawn="1"/>
          </p:nvSpPr>
          <p:spPr>
            <a:xfrm>
              <a:off x="6481273" y="1410602"/>
              <a:ext cx="432000" cy="432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9"/>
            </a:p>
          </p:txBody>
        </p:sp>
        <p:pic>
          <p:nvPicPr>
            <p:cNvPr id="8" name="Graphic 7" descr="Checkmark outline">
              <a:extLst>
                <a:ext uri="{FF2B5EF4-FFF2-40B4-BE49-F238E27FC236}">
                  <a16:creationId xmlns:a16="http://schemas.microsoft.com/office/drawing/2014/main" id="{2686C910-D269-DE67-7EB1-923229D022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85273" y="1521092"/>
              <a:ext cx="218585" cy="218585"/>
            </a:xfrm>
            <a:prstGeom prst="rect">
              <a:avLst/>
            </a:prstGeom>
          </p:spPr>
        </p:pic>
      </p:grpSp>
      <p:sp>
        <p:nvSpPr>
          <p:cNvPr id="17" name="Espace réservé pour une image  23">
            <a:extLst>
              <a:ext uri="{FF2B5EF4-FFF2-40B4-BE49-F238E27FC236}">
                <a16:creationId xmlns:a16="http://schemas.microsoft.com/office/drawing/2014/main" id="{70989A66-C030-FCD3-AAF1-2416C97919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60553" y="3152774"/>
            <a:ext cx="357300" cy="397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algn="ctr">
              <a:defRPr sz="827">
                <a:solidFill>
                  <a:schemeClr val="tx2"/>
                </a:solidFill>
              </a:defRPr>
            </a:lvl1pPr>
          </a:lstStyle>
          <a:p>
            <a:r>
              <a:rPr lang="en-GB"/>
              <a:t>Add Icon</a:t>
            </a:r>
          </a:p>
        </p:txBody>
      </p:sp>
      <p:sp>
        <p:nvSpPr>
          <p:cNvPr id="20" name="Espace réservé pour une image  23">
            <a:extLst>
              <a:ext uri="{FF2B5EF4-FFF2-40B4-BE49-F238E27FC236}">
                <a16:creationId xmlns:a16="http://schemas.microsoft.com/office/drawing/2014/main" id="{199A9828-5EB7-2BEF-E603-F6851F8A012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58313" y="5027302"/>
            <a:ext cx="357300" cy="397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algn="ctr">
              <a:defRPr sz="827">
                <a:solidFill>
                  <a:schemeClr val="tx2"/>
                </a:solidFill>
              </a:defRPr>
            </a:lvl1pPr>
          </a:lstStyle>
          <a:p>
            <a:r>
              <a:rPr lang="en-GB"/>
              <a:t>Add Icon</a:t>
            </a:r>
          </a:p>
        </p:txBody>
      </p:sp>
    </p:spTree>
    <p:extLst>
      <p:ext uri="{BB962C8B-B14F-4D97-AF65-F5344CB8AC3E}">
        <p14:creationId xmlns:p14="http://schemas.microsoft.com/office/powerpoint/2010/main" val="41943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299" y="383509"/>
            <a:ext cx="2809240" cy="102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Vinci Sans Expanded Light"/>
                <a:cs typeface="Vinci Sans Expanded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300" y="1887614"/>
            <a:ext cx="4373245" cy="1694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chemeClr val="bg1"/>
                </a:solidFill>
                <a:latin typeface="Vinci Sans Expanded Light"/>
                <a:cs typeface="Vinci Sans Expanded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23300" y="6002339"/>
            <a:ext cx="1951355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VINCI</a:t>
            </a:r>
            <a:r>
              <a:rPr spc="-10" dirty="0"/>
              <a:t> </a:t>
            </a:r>
            <a:r>
              <a:rPr dirty="0"/>
              <a:t>Energies em</a:t>
            </a:r>
            <a:r>
              <a:rPr spc="-5" dirty="0"/>
              <a:t> </a:t>
            </a:r>
            <a:r>
              <a:rPr spc="5" dirty="0"/>
              <a:t>Portugal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5" dirty="0"/>
              <a:t>Relatório</a:t>
            </a:r>
            <a:r>
              <a:rPr dirty="0"/>
              <a:t> de </a:t>
            </a:r>
            <a:r>
              <a:rPr spc="5" dirty="0"/>
              <a:t>Sustentabilidade</a:t>
            </a:r>
            <a:r>
              <a:rPr spc="-5" dirty="0"/>
              <a:t> </a:t>
            </a:r>
            <a:r>
              <a:rPr spc="-1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5864161"/>
            <a:ext cx="2319274" cy="315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30-Sep-25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30600" y="5991594"/>
            <a:ext cx="203200" cy="17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4489"/>
                </a:solidFill>
                <a:latin typeface="Vinci Sans Light"/>
                <a:cs typeface="Vinci Sans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816" r:id="rId6"/>
    <p:sldLayoutId id="2147483840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CE78BF-7B9C-44FA-B17F-7BD3F96C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37" y="1151739"/>
            <a:ext cx="9479822" cy="4708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GB" err="1"/>
              <a:t>Modifiez</a:t>
            </a:r>
            <a:r>
              <a:rPr lang="en-GB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F96D4A-A23D-45AF-AD6F-035575B42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808" y="1895857"/>
            <a:ext cx="9479822" cy="224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Cinquième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5"/>
            <a:r>
              <a:rPr lang="en-GB" err="1"/>
              <a:t>Sixième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6"/>
            <a:r>
              <a:rPr lang="en-GB" err="1"/>
              <a:t>Septième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marL="0" lvl="7" indent="0" algn="l" defTabSz="756300" rtl="0" eaLnBrk="1" latinLnBrk="0" hangingPunct="1">
              <a:lnSpc>
                <a:spcPct val="100000"/>
              </a:lnSpc>
              <a:spcBef>
                <a:spcPts val="0"/>
              </a:spcBef>
              <a:buFont typeface="Vinci Sans" panose="020B0604020202020204" pitchFamily="34" charset="0"/>
              <a:buNone/>
            </a:pPr>
            <a:r>
              <a:rPr lang="en-GB" err="1"/>
              <a:t>Huitième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marL="0" lvl="8" indent="0" algn="l" defTabSz="756300" rtl="0" eaLnBrk="1" latinLnBrk="0" hangingPunct="1">
              <a:lnSpc>
                <a:spcPct val="100000"/>
              </a:lnSpc>
              <a:spcBef>
                <a:spcPts val="0"/>
              </a:spcBef>
              <a:buFont typeface="Vinci Sans" panose="020B0604020202020204" pitchFamily="34" charset="0"/>
              <a:buNone/>
            </a:pPr>
            <a:r>
              <a:rPr lang="en-GB" err="1"/>
              <a:t>Neuvième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6" r:id="rId2"/>
    <p:sldLayoutId id="2147483837" r:id="rId3"/>
    <p:sldLayoutId id="214748383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kumimoji="0" lang="en-GB" sz="3308" b="0" i="0" u="none" strike="noStrike" kern="1200" cap="none" spc="0" normalizeH="0" baseline="0" dirty="0">
          <a:ln>
            <a:noFill/>
          </a:ln>
          <a:solidFill>
            <a:srgbClr val="005EB8"/>
          </a:solidFill>
          <a:effectLst/>
          <a:uLnTx/>
          <a:uFillTx/>
          <a:latin typeface="Vinci Sans" panose="02000000000000000000"/>
          <a:ea typeface="+mn-ea"/>
          <a:cs typeface="+mn-cs"/>
        </a:defRPr>
      </a:lvl1pPr>
    </p:titleStyle>
    <p:bodyStyle>
      <a:lvl1pPr marL="0" indent="0" algn="l" defTabSz="756300" rtl="0" eaLnBrk="1" latinLnBrk="0" hangingPunct="1">
        <a:lnSpc>
          <a:spcPct val="100000"/>
        </a:lnSpc>
        <a:spcBef>
          <a:spcPts val="0"/>
        </a:spcBef>
        <a:buFont typeface="Vinci Sans" panose="020B0604020202020204" pitchFamily="34" charset="0"/>
        <a:buNone/>
        <a:defRPr lang="en-GB" sz="2647" kern="1200" dirty="0">
          <a:solidFill>
            <a:schemeClr val="tx2">
              <a:lumMod val="50000"/>
            </a:schemeClr>
          </a:solidFill>
          <a:latin typeface="Vinci Sans" panose="02000000000000000000"/>
          <a:ea typeface="+mn-ea"/>
          <a:cs typeface="+mn-cs"/>
        </a:defRPr>
      </a:lvl1pPr>
      <a:lvl2pPr marL="0" indent="0" algn="l" defTabSz="756300" rtl="0" eaLnBrk="1" latinLnBrk="0" hangingPunct="1">
        <a:lnSpc>
          <a:spcPct val="100000"/>
        </a:lnSpc>
        <a:spcBef>
          <a:spcPts val="0"/>
        </a:spcBef>
        <a:spcAft>
          <a:spcPts val="993"/>
        </a:spcAft>
        <a:buFont typeface="Vinci Sans" panose="020B0604020202020204" pitchFamily="34" charset="0"/>
        <a:buNone/>
        <a:defRPr lang="en-GB" sz="1985" kern="1200" dirty="0">
          <a:solidFill>
            <a:schemeClr val="tx2">
              <a:lumMod val="50000"/>
            </a:schemeClr>
          </a:solidFill>
          <a:latin typeface="Vinci Sans" panose="02000000000000000000"/>
          <a:ea typeface="+mn-ea"/>
          <a:cs typeface="+mn-cs"/>
        </a:defRPr>
      </a:lvl2pPr>
      <a:lvl3pPr marL="0" indent="0" algn="l" defTabSz="756300" rtl="0" eaLnBrk="1" latinLnBrk="0" hangingPunct="1">
        <a:lnSpc>
          <a:spcPct val="100000"/>
        </a:lnSpc>
        <a:spcBef>
          <a:spcPts val="0"/>
        </a:spcBef>
        <a:spcAft>
          <a:spcPts val="496"/>
        </a:spcAft>
        <a:buFont typeface="Vinci Sans" panose="020B0604020202020204" pitchFamily="34" charset="0"/>
        <a:buNone/>
        <a:defRPr kumimoji="0" lang="en-GB" sz="1158" b="0" i="0" u="none" strike="noStrike" kern="1200" cap="none" spc="0" normalizeH="0" baseline="0" dirty="0">
          <a:ln>
            <a:noFill/>
          </a:ln>
          <a:solidFill>
            <a:schemeClr val="tx2">
              <a:lumMod val="50000"/>
            </a:schemeClr>
          </a:solidFill>
          <a:effectLst/>
          <a:uLnTx/>
          <a:uFillTx/>
          <a:latin typeface="Vinci Sans Bold" panose="020B0501040101020203" pitchFamily="34" charset="0"/>
          <a:ea typeface="+mn-ea"/>
          <a:cs typeface="+mn-cs"/>
        </a:defRPr>
      </a:lvl3pPr>
      <a:lvl4pPr marL="0" indent="0" algn="l" defTabSz="7563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Vinci Sans"/>
        <a:buNone/>
        <a:defRPr lang="en-GB" sz="993" kern="1200" dirty="0">
          <a:solidFill>
            <a:schemeClr val="tx2">
              <a:lumMod val="50000"/>
            </a:schemeClr>
          </a:solidFill>
          <a:latin typeface="Vinci Sans Light" panose="020B0501040101020203" pitchFamily="34" charset="77"/>
          <a:ea typeface="+mn-ea"/>
          <a:cs typeface="+mn-cs"/>
        </a:defRPr>
      </a:lvl4pPr>
      <a:lvl5pPr marL="178654" indent="-178654" algn="l" defTabSz="7563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Vinci Sans"/>
        <a:buChar char="—"/>
        <a:defRPr lang="en-GB" sz="993" kern="1200" dirty="0" smtClean="0">
          <a:solidFill>
            <a:schemeClr val="tx2">
              <a:lumMod val="50000"/>
            </a:schemeClr>
          </a:solidFill>
          <a:latin typeface="Vinci Sans Light" panose="020B0501040101020203" pitchFamily="34" charset="77"/>
          <a:ea typeface="+mn-ea"/>
          <a:cs typeface="+mn-cs"/>
        </a:defRPr>
      </a:lvl5pPr>
      <a:lvl6pPr marL="0" indent="0" algn="l" defTabSz="7563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Vinci Sans" panose="020B0604020202020204" pitchFamily="34" charset="0"/>
        <a:buNone/>
        <a:defRPr lang="en-GB" sz="993" kern="1200" cap="all" spc="41" baseline="0" dirty="0">
          <a:solidFill>
            <a:schemeClr val="tx2">
              <a:lumMod val="50000"/>
            </a:schemeClr>
          </a:solidFill>
          <a:latin typeface="Vinci Sans Bold"/>
          <a:ea typeface="+mn-ea"/>
          <a:cs typeface="+mn-cs"/>
        </a:defRPr>
      </a:lvl6pPr>
      <a:lvl7pPr marL="0" indent="0" algn="l" defTabSz="7563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Vinci Sans" panose="020B0604020202020204" pitchFamily="34" charset="0"/>
        <a:buNone/>
        <a:defRPr kumimoji="0" lang="en-GB" sz="1654" b="0" i="0" u="none" strike="noStrike" kern="1200" cap="none" spc="41" normalizeH="0" baseline="0" dirty="0">
          <a:ln>
            <a:noFill/>
          </a:ln>
          <a:solidFill>
            <a:schemeClr val="accent3"/>
          </a:solidFill>
          <a:effectLst/>
          <a:uLnTx/>
          <a:uFillTx/>
          <a:latin typeface="Vinci Sans Bold"/>
          <a:ea typeface="+mn-ea"/>
          <a:cs typeface="+mn-cs"/>
        </a:defRPr>
      </a:lvl7pPr>
      <a:lvl8pPr marL="0" indent="0" algn="l" defTabSz="7563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Vinci Sans" panose="020B0604020202020204" pitchFamily="34" charset="0"/>
        <a:buNone/>
        <a:defRPr sz="827" b="0" i="0" kern="1200">
          <a:solidFill>
            <a:schemeClr val="tx2">
              <a:lumMod val="50000"/>
            </a:schemeClr>
          </a:solidFill>
          <a:latin typeface="Vinci Sans Light" panose="020B0501040101020203" pitchFamily="34" charset="77"/>
          <a:ea typeface="+mn-ea"/>
          <a:cs typeface="+mn-cs"/>
        </a:defRPr>
      </a:lvl8pPr>
      <a:lvl9pPr marL="0" indent="0" algn="l" defTabSz="7563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Vinci Sans" panose="020B0604020202020204" pitchFamily="34" charset="0"/>
        <a:buNone/>
        <a:defRPr sz="827" b="0" i="1" kern="1200">
          <a:solidFill>
            <a:schemeClr val="tx2">
              <a:lumMod val="50000"/>
            </a:schemeClr>
          </a:solidFill>
          <a:latin typeface="Vinci Sans Light" panose="020B0501040101020203" pitchFamily="34" charset="77"/>
          <a:ea typeface="+mn-ea"/>
          <a:cs typeface="+mn-cs"/>
        </a:defRPr>
      </a:lvl9pPr>
    </p:bodyStyle>
    <p:otherStyle>
      <a:defPPr>
        <a:defRPr lang="fr-FR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26">
          <p15:clr>
            <a:srgbClr val="F26B43"/>
          </p15:clr>
        </p15:guide>
        <p15:guide id="4" pos="756">
          <p15:clr>
            <a:srgbClr val="F26B43"/>
          </p15:clr>
        </p15:guide>
        <p15:guide id="5" pos="835">
          <p15:clr>
            <a:srgbClr val="F26B43"/>
          </p15:clr>
        </p15:guide>
        <p15:guide id="6" pos="1365">
          <p15:clr>
            <a:srgbClr val="F26B43"/>
          </p15:clr>
        </p15:guide>
        <p15:guide id="7" pos="1444">
          <p15:clr>
            <a:srgbClr val="F26B43"/>
          </p15:clr>
        </p15:guide>
        <p15:guide id="8" pos="1973">
          <p15:clr>
            <a:srgbClr val="F26B43"/>
          </p15:clr>
        </p15:guide>
        <p15:guide id="9" pos="2053">
          <p15:clr>
            <a:srgbClr val="F26B43"/>
          </p15:clr>
        </p15:guide>
        <p15:guide id="10" pos="2582">
          <p15:clr>
            <a:srgbClr val="F26B43"/>
          </p15:clr>
        </p15:guide>
        <p15:guide id="11" pos="2662">
          <p15:clr>
            <a:srgbClr val="F26B43"/>
          </p15:clr>
        </p15:guide>
        <p15:guide id="12" pos="3191">
          <p15:clr>
            <a:srgbClr val="F26B43"/>
          </p15:clr>
        </p15:guide>
        <p15:guide id="13" pos="3270">
          <p15:clr>
            <a:srgbClr val="F26B43"/>
          </p15:clr>
        </p15:guide>
        <p15:guide id="14" pos="3800">
          <p15:clr>
            <a:srgbClr val="F26B43"/>
          </p15:clr>
        </p15:guide>
        <p15:guide id="15" pos="3879">
          <p15:clr>
            <a:srgbClr val="F26B43"/>
          </p15:clr>
        </p15:guide>
        <p15:guide id="16" pos="4409">
          <p15:clr>
            <a:srgbClr val="F26B43"/>
          </p15:clr>
        </p15:guide>
        <p15:guide id="17" pos="4488">
          <p15:clr>
            <a:srgbClr val="F26B43"/>
          </p15:clr>
        </p15:guide>
        <p15:guide id="18" pos="5017">
          <p15:clr>
            <a:srgbClr val="F26B43"/>
          </p15:clr>
        </p15:guide>
        <p15:guide id="19" pos="5097">
          <p15:clr>
            <a:srgbClr val="F26B43"/>
          </p15:clr>
        </p15:guide>
        <p15:guide id="20" pos="5626">
          <p15:clr>
            <a:srgbClr val="F26B43"/>
          </p15:clr>
        </p15:guide>
        <p15:guide id="21" pos="5706">
          <p15:clr>
            <a:srgbClr val="F26B43"/>
          </p15:clr>
        </p15:guide>
        <p15:guide id="22" pos="6235">
          <p15:clr>
            <a:srgbClr val="F26B43"/>
          </p15:clr>
        </p15:guide>
        <p15:guide id="23" pos="6314">
          <p15:clr>
            <a:srgbClr val="F26B43"/>
          </p15:clr>
        </p15:guide>
        <p15:guide id="24" pos="6844">
          <p15:clr>
            <a:srgbClr val="F26B43"/>
          </p15:clr>
        </p15:guide>
        <p15:guide id="25" pos="6923">
          <p15:clr>
            <a:srgbClr val="F26B43"/>
          </p15:clr>
        </p15:guide>
        <p15:guide id="26" pos="7446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226">
          <p15:clr>
            <a:srgbClr val="F26B43"/>
          </p15:clr>
        </p15:guide>
        <p15:guide id="30" orient="horz" pos="805">
          <p15:clr>
            <a:srgbClr val="F26B43"/>
          </p15:clr>
        </p15:guide>
        <p15:guide id="31" orient="horz" pos="890">
          <p15:clr>
            <a:srgbClr val="F26B43"/>
          </p15:clr>
        </p15:guide>
        <p15:guide id="32" orient="horz" pos="1462">
          <p15:clr>
            <a:srgbClr val="F26B43"/>
          </p15:clr>
        </p15:guide>
        <p15:guide id="33" orient="horz" pos="1542">
          <p15:clr>
            <a:srgbClr val="F26B43"/>
          </p15:clr>
        </p15:guide>
        <p15:guide id="34" orient="horz" pos="2120">
          <p15:clr>
            <a:srgbClr val="F26B43"/>
          </p15:clr>
        </p15:guide>
        <p15:guide id="35" orient="horz" pos="2199">
          <p15:clr>
            <a:srgbClr val="F26B43"/>
          </p15:clr>
        </p15:guide>
        <p15:guide id="36" orient="horz" pos="2777">
          <p15:clr>
            <a:srgbClr val="F26B43"/>
          </p15:clr>
        </p15:guide>
        <p15:guide id="37" orient="horz" pos="2857">
          <p15:clr>
            <a:srgbClr val="F26B43"/>
          </p15:clr>
        </p15:guide>
        <p15:guide id="38" orient="horz" pos="3435">
          <p15:clr>
            <a:srgbClr val="F26B43"/>
          </p15:clr>
        </p15:guide>
        <p15:guide id="39" orient="horz" pos="3514">
          <p15:clr>
            <a:srgbClr val="F26B43"/>
          </p15:clr>
        </p15:guide>
        <p15:guide id="40" orient="horz" pos="40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2">
            <a:extLst>
              <a:ext uri="{FF2B5EF4-FFF2-40B4-BE49-F238E27FC236}">
                <a16:creationId xmlns:a16="http://schemas.microsoft.com/office/drawing/2014/main" id="{93466E6F-BD46-CEDF-B66E-0670319C26A7}"/>
              </a:ext>
            </a:extLst>
          </p:cNvPr>
          <p:cNvGrpSpPr/>
          <p:nvPr/>
        </p:nvGrpSpPr>
        <p:grpSpPr>
          <a:xfrm>
            <a:off x="612024" y="0"/>
            <a:ext cx="9468485" cy="6301740"/>
            <a:chOff x="612024" y="0"/>
            <a:chExt cx="9468485" cy="6301740"/>
          </a:xfrm>
        </p:grpSpPr>
        <p:pic>
          <p:nvPicPr>
            <p:cNvPr id="16" name="object 3">
              <a:extLst>
                <a:ext uri="{FF2B5EF4-FFF2-40B4-BE49-F238E27FC236}">
                  <a16:creationId xmlns:a16="http://schemas.microsoft.com/office/drawing/2014/main" id="{B8E1DE34-9B40-F40F-F4BF-6A1E36150F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988" y="0"/>
              <a:ext cx="9283014" cy="6299999"/>
            </a:xfrm>
            <a:prstGeom prst="rect">
              <a:avLst/>
            </a:prstGeom>
          </p:spPr>
        </p:pic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B4207E69-1418-C3FE-BEFF-935D3C53CA68}"/>
                </a:ext>
              </a:extLst>
            </p:cNvPr>
            <p:cNvSpPr/>
            <p:nvPr/>
          </p:nvSpPr>
          <p:spPr>
            <a:xfrm>
              <a:off x="3649245" y="2397532"/>
              <a:ext cx="2144395" cy="3038475"/>
            </a:xfrm>
            <a:custGeom>
              <a:avLst/>
              <a:gdLst/>
              <a:ahLst/>
              <a:cxnLst/>
              <a:rect l="l" t="t" r="r" b="b"/>
              <a:pathLst>
                <a:path w="2144395" h="3038475">
                  <a:moveTo>
                    <a:pt x="611469" y="3038379"/>
                  </a:moveTo>
                  <a:lnTo>
                    <a:pt x="830747" y="3012585"/>
                  </a:lnTo>
                  <a:lnTo>
                    <a:pt x="867715" y="3002618"/>
                  </a:lnTo>
                  <a:lnTo>
                    <a:pt x="930176" y="2970561"/>
                  </a:lnTo>
                  <a:lnTo>
                    <a:pt x="984067" y="2909495"/>
                  </a:lnTo>
                  <a:lnTo>
                    <a:pt x="1001508" y="2864828"/>
                  </a:lnTo>
                  <a:lnTo>
                    <a:pt x="1009221" y="2817310"/>
                  </a:lnTo>
                  <a:lnTo>
                    <a:pt x="1015736" y="2663323"/>
                  </a:lnTo>
                  <a:lnTo>
                    <a:pt x="1000953" y="1996712"/>
                  </a:lnTo>
                  <a:lnTo>
                    <a:pt x="987097" y="1949672"/>
                  </a:lnTo>
                  <a:lnTo>
                    <a:pt x="957481" y="1901475"/>
                  </a:lnTo>
                  <a:lnTo>
                    <a:pt x="907108" y="1852944"/>
                  </a:lnTo>
                  <a:lnTo>
                    <a:pt x="841923" y="1827586"/>
                  </a:lnTo>
                  <a:lnTo>
                    <a:pt x="717108" y="1812816"/>
                  </a:lnTo>
                  <a:lnTo>
                    <a:pt x="700068" y="1812977"/>
                  </a:lnTo>
                  <a:lnTo>
                    <a:pt x="681745" y="1816750"/>
                  </a:lnTo>
                  <a:lnTo>
                    <a:pt x="664298" y="1823500"/>
                  </a:lnTo>
                  <a:lnTo>
                    <a:pt x="649887" y="1832590"/>
                  </a:lnTo>
                  <a:lnTo>
                    <a:pt x="596191" y="1876913"/>
                  </a:lnTo>
                  <a:lnTo>
                    <a:pt x="564771" y="1892790"/>
                  </a:lnTo>
                  <a:lnTo>
                    <a:pt x="487667" y="1885657"/>
                  </a:lnTo>
                  <a:lnTo>
                    <a:pt x="448060" y="1864140"/>
                  </a:lnTo>
                  <a:lnTo>
                    <a:pt x="411800" y="1831650"/>
                  </a:lnTo>
                  <a:lnTo>
                    <a:pt x="282222" y="1686070"/>
                  </a:lnTo>
                  <a:lnTo>
                    <a:pt x="270215" y="1656471"/>
                  </a:lnTo>
                  <a:lnTo>
                    <a:pt x="271190" y="1640091"/>
                  </a:lnTo>
                  <a:lnTo>
                    <a:pt x="277040" y="1625263"/>
                  </a:lnTo>
                  <a:lnTo>
                    <a:pt x="316855" y="1561356"/>
                  </a:lnTo>
                  <a:lnTo>
                    <a:pt x="322520" y="1551013"/>
                  </a:lnTo>
                  <a:lnTo>
                    <a:pt x="335841" y="1515001"/>
                  </a:lnTo>
                  <a:lnTo>
                    <a:pt x="351259" y="1446167"/>
                  </a:lnTo>
                  <a:lnTo>
                    <a:pt x="351627" y="1435643"/>
                  </a:lnTo>
                  <a:lnTo>
                    <a:pt x="348509" y="1425360"/>
                  </a:lnTo>
                  <a:lnTo>
                    <a:pt x="342458" y="1416480"/>
                  </a:lnTo>
                  <a:lnTo>
                    <a:pt x="334025" y="1410163"/>
                  </a:lnTo>
                  <a:lnTo>
                    <a:pt x="267731" y="1377511"/>
                  </a:lnTo>
                  <a:lnTo>
                    <a:pt x="99748" y="1265459"/>
                  </a:lnTo>
                  <a:lnTo>
                    <a:pt x="70180" y="1239317"/>
                  </a:lnTo>
                  <a:lnTo>
                    <a:pt x="44538" y="1204707"/>
                  </a:lnTo>
                  <a:lnTo>
                    <a:pt x="25521" y="1166056"/>
                  </a:lnTo>
                  <a:lnTo>
                    <a:pt x="15827" y="1127791"/>
                  </a:lnTo>
                  <a:lnTo>
                    <a:pt x="739" y="993984"/>
                  </a:lnTo>
                  <a:lnTo>
                    <a:pt x="0" y="944731"/>
                  </a:lnTo>
                  <a:lnTo>
                    <a:pt x="7970" y="893816"/>
                  </a:lnTo>
                  <a:lnTo>
                    <a:pt x="23770" y="843123"/>
                  </a:lnTo>
                  <a:lnTo>
                    <a:pt x="46517" y="794534"/>
                  </a:lnTo>
                  <a:lnTo>
                    <a:pt x="75330" y="749933"/>
                  </a:lnTo>
                  <a:lnTo>
                    <a:pt x="109327" y="711204"/>
                  </a:lnTo>
                  <a:lnTo>
                    <a:pt x="147627" y="680230"/>
                  </a:lnTo>
                  <a:lnTo>
                    <a:pt x="357723" y="541737"/>
                  </a:lnTo>
                  <a:lnTo>
                    <a:pt x="363578" y="537876"/>
                  </a:lnTo>
                  <a:lnTo>
                    <a:pt x="368442" y="529062"/>
                  </a:lnTo>
                  <a:lnTo>
                    <a:pt x="368594" y="522052"/>
                  </a:lnTo>
                  <a:lnTo>
                    <a:pt x="369788" y="467074"/>
                  </a:lnTo>
                  <a:lnTo>
                    <a:pt x="378351" y="438216"/>
                  </a:lnTo>
                  <a:lnTo>
                    <a:pt x="401291" y="398859"/>
                  </a:lnTo>
                  <a:lnTo>
                    <a:pt x="435970" y="352528"/>
                  </a:lnTo>
                  <a:lnTo>
                    <a:pt x="479752" y="302747"/>
                  </a:lnTo>
                  <a:lnTo>
                    <a:pt x="529999" y="253040"/>
                  </a:lnTo>
                  <a:lnTo>
                    <a:pt x="722759" y="75317"/>
                  </a:lnTo>
                  <a:lnTo>
                    <a:pt x="770280" y="59917"/>
                  </a:lnTo>
                  <a:lnTo>
                    <a:pt x="786310" y="63239"/>
                  </a:lnTo>
                  <a:lnTo>
                    <a:pt x="863856" y="93249"/>
                  </a:lnTo>
                  <a:lnTo>
                    <a:pt x="862904" y="89617"/>
                  </a:lnTo>
                  <a:lnTo>
                    <a:pt x="893320" y="64344"/>
                  </a:lnTo>
                  <a:lnTo>
                    <a:pt x="953175" y="23043"/>
                  </a:lnTo>
                  <a:lnTo>
                    <a:pt x="1018331" y="518"/>
                  </a:lnTo>
                  <a:lnTo>
                    <a:pt x="1054358" y="0"/>
                  </a:lnTo>
                  <a:lnTo>
                    <a:pt x="1086945" y="7321"/>
                  </a:lnTo>
                  <a:lnTo>
                    <a:pt x="1199873" y="51085"/>
                  </a:lnTo>
                  <a:lnTo>
                    <a:pt x="1239408" y="80105"/>
                  </a:lnTo>
                  <a:lnTo>
                    <a:pt x="1280200" y="131146"/>
                  </a:lnTo>
                  <a:lnTo>
                    <a:pt x="1313217" y="159155"/>
                  </a:lnTo>
                  <a:lnTo>
                    <a:pt x="1361138" y="182819"/>
                  </a:lnTo>
                  <a:lnTo>
                    <a:pt x="1417650" y="199687"/>
                  </a:lnTo>
                  <a:lnTo>
                    <a:pt x="1476441" y="207308"/>
                  </a:lnTo>
                  <a:lnTo>
                    <a:pt x="1643268" y="213594"/>
                  </a:lnTo>
                  <a:lnTo>
                    <a:pt x="1711289" y="228593"/>
                  </a:lnTo>
                  <a:lnTo>
                    <a:pt x="1737896" y="259403"/>
                  </a:lnTo>
                  <a:lnTo>
                    <a:pt x="1742785" y="328059"/>
                  </a:lnTo>
                  <a:lnTo>
                    <a:pt x="1752218" y="368782"/>
                  </a:lnTo>
                  <a:lnTo>
                    <a:pt x="1772965" y="409947"/>
                  </a:lnTo>
                  <a:lnTo>
                    <a:pt x="1802016" y="446833"/>
                  </a:lnTo>
                  <a:lnTo>
                    <a:pt x="1836359" y="474719"/>
                  </a:lnTo>
                  <a:lnTo>
                    <a:pt x="1966280" y="553484"/>
                  </a:lnTo>
                  <a:lnTo>
                    <a:pt x="1984285" y="567573"/>
                  </a:lnTo>
                  <a:lnTo>
                    <a:pt x="2001067" y="586415"/>
                  </a:lnTo>
                  <a:lnTo>
                    <a:pt x="2014784" y="607591"/>
                  </a:lnTo>
                  <a:lnTo>
                    <a:pt x="2023595" y="628681"/>
                  </a:lnTo>
                  <a:lnTo>
                    <a:pt x="2050938" y="725023"/>
                  </a:lnTo>
                  <a:lnTo>
                    <a:pt x="2102970" y="902696"/>
                  </a:lnTo>
                  <a:lnTo>
                    <a:pt x="2107504" y="921810"/>
                  </a:lnTo>
                  <a:lnTo>
                    <a:pt x="2105376" y="930133"/>
                  </a:lnTo>
                  <a:lnTo>
                    <a:pt x="2096204" y="938636"/>
                  </a:lnTo>
                  <a:lnTo>
                    <a:pt x="2081436" y="946336"/>
                  </a:lnTo>
                  <a:lnTo>
                    <a:pt x="2062520" y="952252"/>
                  </a:lnTo>
                  <a:lnTo>
                    <a:pt x="1979564" y="971264"/>
                  </a:lnTo>
                  <a:lnTo>
                    <a:pt x="1962793" y="976473"/>
                  </a:lnTo>
                  <a:lnTo>
                    <a:pt x="1927345" y="993849"/>
                  </a:lnTo>
                  <a:lnTo>
                    <a:pt x="1861556" y="1046028"/>
                  </a:lnTo>
                  <a:lnTo>
                    <a:pt x="1841498" y="1085891"/>
                  </a:lnTo>
                  <a:lnTo>
                    <a:pt x="1846906" y="1106904"/>
                  </a:lnTo>
                  <a:lnTo>
                    <a:pt x="1862559" y="1125238"/>
                  </a:lnTo>
                  <a:lnTo>
                    <a:pt x="1934238" y="1180941"/>
                  </a:lnTo>
                  <a:lnTo>
                    <a:pt x="2015353" y="1228070"/>
                  </a:lnTo>
                  <a:lnTo>
                    <a:pt x="2048507" y="1256273"/>
                  </a:lnTo>
                  <a:lnTo>
                    <a:pt x="2078592" y="1298130"/>
                  </a:lnTo>
                  <a:lnTo>
                    <a:pt x="2102353" y="1348092"/>
                  </a:lnTo>
                  <a:lnTo>
                    <a:pt x="2116534" y="1400612"/>
                  </a:lnTo>
                  <a:lnTo>
                    <a:pt x="2144321" y="1574387"/>
                  </a:lnTo>
                  <a:lnTo>
                    <a:pt x="2143556" y="1600575"/>
                  </a:lnTo>
                  <a:lnTo>
                    <a:pt x="2134029" y="1625363"/>
                  </a:lnTo>
                  <a:lnTo>
                    <a:pt x="2117323" y="1646004"/>
                  </a:lnTo>
                  <a:lnTo>
                    <a:pt x="2095020" y="1659756"/>
                  </a:lnTo>
                  <a:lnTo>
                    <a:pt x="1991756" y="1699202"/>
                  </a:lnTo>
                  <a:lnTo>
                    <a:pt x="1756704" y="1845747"/>
                  </a:lnTo>
                  <a:lnTo>
                    <a:pt x="1735953" y="1855786"/>
                  </a:lnTo>
                  <a:lnTo>
                    <a:pt x="1711426" y="1863172"/>
                  </a:lnTo>
                  <a:lnTo>
                    <a:pt x="1686131" y="1867214"/>
                  </a:lnTo>
                  <a:lnTo>
                    <a:pt x="1663080" y="1867223"/>
                  </a:lnTo>
                  <a:lnTo>
                    <a:pt x="1566268" y="1856873"/>
                  </a:lnTo>
                  <a:lnTo>
                    <a:pt x="1521121" y="1841541"/>
                  </a:lnTo>
                  <a:lnTo>
                    <a:pt x="1483566" y="1812169"/>
                  </a:lnTo>
                  <a:lnTo>
                    <a:pt x="1426136" y="1742039"/>
                  </a:lnTo>
                  <a:lnTo>
                    <a:pt x="1405969" y="1722253"/>
                  </a:lnTo>
                  <a:lnTo>
                    <a:pt x="1396707" y="1715528"/>
                  </a:lnTo>
                  <a:lnTo>
                    <a:pt x="1386461" y="1711896"/>
                  </a:lnTo>
                  <a:lnTo>
                    <a:pt x="1376454" y="1711598"/>
                  </a:lnTo>
                  <a:lnTo>
                    <a:pt x="1367907" y="1714874"/>
                  </a:lnTo>
                  <a:lnTo>
                    <a:pt x="1305746" y="1782933"/>
                  </a:lnTo>
                  <a:lnTo>
                    <a:pt x="1271812" y="1823623"/>
                  </a:lnTo>
                  <a:lnTo>
                    <a:pt x="1235434" y="1873294"/>
                  </a:lnTo>
                  <a:lnTo>
                    <a:pt x="1215184" y="1912650"/>
                  </a:lnTo>
                  <a:lnTo>
                    <a:pt x="1196860" y="1957859"/>
                  </a:lnTo>
                  <a:lnTo>
                    <a:pt x="1181074" y="2007016"/>
                  </a:lnTo>
                  <a:lnTo>
                    <a:pt x="1168438" y="2058215"/>
                  </a:lnTo>
                  <a:lnTo>
                    <a:pt x="1159565" y="2109551"/>
                  </a:lnTo>
                  <a:lnTo>
                    <a:pt x="1155067" y="2159120"/>
                  </a:lnTo>
                  <a:lnTo>
                    <a:pt x="1144895" y="2390654"/>
                  </a:lnTo>
                  <a:lnTo>
                    <a:pt x="1175908" y="2869736"/>
                  </a:lnTo>
                  <a:lnTo>
                    <a:pt x="1186817" y="2918745"/>
                  </a:lnTo>
                  <a:lnTo>
                    <a:pt x="1242021" y="2962497"/>
                  </a:lnTo>
                  <a:lnTo>
                    <a:pt x="1295902" y="2982874"/>
                  </a:lnTo>
                  <a:lnTo>
                    <a:pt x="1359880" y="2998819"/>
                  </a:lnTo>
                  <a:lnTo>
                    <a:pt x="1564033" y="3037935"/>
                  </a:lnTo>
                </a:path>
              </a:pathLst>
            </a:custGeom>
            <a:ln w="3175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BE0B2241-017D-88B2-BC8F-F91D53F3F7BB}"/>
                </a:ext>
              </a:extLst>
            </p:cNvPr>
            <p:cNvSpPr/>
            <p:nvPr/>
          </p:nvSpPr>
          <p:spPr>
            <a:xfrm>
              <a:off x="613612" y="1122340"/>
              <a:ext cx="3945254" cy="5177790"/>
            </a:xfrm>
            <a:custGeom>
              <a:avLst/>
              <a:gdLst/>
              <a:ahLst/>
              <a:cxnLst/>
              <a:rect l="l" t="t" r="r" b="b"/>
              <a:pathLst>
                <a:path w="3945254" h="5177790">
                  <a:moveTo>
                    <a:pt x="1863038" y="5177659"/>
                  </a:moveTo>
                  <a:lnTo>
                    <a:pt x="1864597" y="5163094"/>
                  </a:lnTo>
                  <a:lnTo>
                    <a:pt x="1875798" y="4898083"/>
                  </a:lnTo>
                  <a:lnTo>
                    <a:pt x="1848735" y="3675708"/>
                  </a:lnTo>
                  <a:lnTo>
                    <a:pt x="1840159" y="3627108"/>
                  </a:lnTo>
                  <a:lnTo>
                    <a:pt x="1821049" y="3581614"/>
                  </a:lnTo>
                  <a:lnTo>
                    <a:pt x="1771582" y="3500943"/>
                  </a:lnTo>
                  <a:lnTo>
                    <a:pt x="1745515" y="3467293"/>
                  </a:lnTo>
                  <a:lnTo>
                    <a:pt x="1710824" y="3435719"/>
                  </a:lnTo>
                  <a:lnTo>
                    <a:pt x="1669800" y="3407589"/>
                  </a:lnTo>
                  <a:lnTo>
                    <a:pt x="1624729" y="3384270"/>
                  </a:lnTo>
                  <a:lnTo>
                    <a:pt x="1577900" y="3367129"/>
                  </a:lnTo>
                  <a:lnTo>
                    <a:pt x="1531603" y="3357535"/>
                  </a:lnTo>
                  <a:lnTo>
                    <a:pt x="1333546" y="3334040"/>
                  </a:lnTo>
                  <a:lnTo>
                    <a:pt x="1299475" y="3334364"/>
                  </a:lnTo>
                  <a:lnTo>
                    <a:pt x="1262836" y="3341917"/>
                  </a:lnTo>
                  <a:lnTo>
                    <a:pt x="1227955" y="3355428"/>
                  </a:lnTo>
                  <a:lnTo>
                    <a:pt x="1199155" y="3373626"/>
                  </a:lnTo>
                  <a:lnTo>
                    <a:pt x="1105302" y="3451248"/>
                  </a:lnTo>
                  <a:lnTo>
                    <a:pt x="1070671" y="3472298"/>
                  </a:lnTo>
                  <a:lnTo>
                    <a:pt x="1030889" y="3483435"/>
                  </a:lnTo>
                  <a:lnTo>
                    <a:pt x="987338" y="3485015"/>
                  </a:lnTo>
                  <a:lnTo>
                    <a:pt x="941402" y="3477397"/>
                  </a:lnTo>
                  <a:lnTo>
                    <a:pt x="894464" y="3460941"/>
                  </a:lnTo>
                  <a:lnTo>
                    <a:pt x="847906" y="3436003"/>
                  </a:lnTo>
                  <a:lnTo>
                    <a:pt x="803111" y="3402943"/>
                  </a:lnTo>
                  <a:lnTo>
                    <a:pt x="761462" y="3362119"/>
                  </a:lnTo>
                  <a:lnTo>
                    <a:pt x="541219" y="3114215"/>
                  </a:lnTo>
                  <a:lnTo>
                    <a:pt x="513217" y="3045102"/>
                  </a:lnTo>
                  <a:lnTo>
                    <a:pt x="515485" y="3006863"/>
                  </a:lnTo>
                  <a:lnTo>
                    <a:pt x="529116" y="2972255"/>
                  </a:lnTo>
                  <a:lnTo>
                    <a:pt x="590139" y="2874135"/>
                  </a:lnTo>
                  <a:lnTo>
                    <a:pt x="601454" y="2853448"/>
                  </a:lnTo>
                  <a:lnTo>
                    <a:pt x="621627" y="2804112"/>
                  </a:lnTo>
                  <a:lnTo>
                    <a:pt x="649042" y="2687508"/>
                  </a:lnTo>
                  <a:lnTo>
                    <a:pt x="650145" y="2655917"/>
                  </a:lnTo>
                  <a:lnTo>
                    <a:pt x="640788" y="2625054"/>
                  </a:lnTo>
                  <a:lnTo>
                    <a:pt x="622633" y="2598399"/>
                  </a:lnTo>
                  <a:lnTo>
                    <a:pt x="597340" y="2579431"/>
                  </a:lnTo>
                  <a:lnTo>
                    <a:pt x="502077" y="2532416"/>
                  </a:lnTo>
                  <a:lnTo>
                    <a:pt x="247836" y="2362528"/>
                  </a:lnTo>
                  <a:lnTo>
                    <a:pt x="213257" y="2336039"/>
                  </a:lnTo>
                  <a:lnTo>
                    <a:pt x="179912" y="2303999"/>
                  </a:lnTo>
                  <a:lnTo>
                    <a:pt x="148409" y="2267410"/>
                  </a:lnTo>
                  <a:lnTo>
                    <a:pt x="119358" y="2227272"/>
                  </a:lnTo>
                  <a:lnTo>
                    <a:pt x="93368" y="2184585"/>
                  </a:lnTo>
                  <a:lnTo>
                    <a:pt x="71046" y="2140348"/>
                  </a:lnTo>
                  <a:lnTo>
                    <a:pt x="53004" y="2095564"/>
                  </a:lnTo>
                  <a:lnTo>
                    <a:pt x="39849" y="2051231"/>
                  </a:lnTo>
                  <a:lnTo>
                    <a:pt x="32190" y="2008350"/>
                  </a:lnTo>
                  <a:lnTo>
                    <a:pt x="2155" y="1741498"/>
                  </a:lnTo>
                  <a:lnTo>
                    <a:pt x="0" y="1697488"/>
                  </a:lnTo>
                  <a:lnTo>
                    <a:pt x="3025" y="1652126"/>
                  </a:lnTo>
                  <a:lnTo>
                    <a:pt x="10908" y="1606101"/>
                  </a:lnTo>
                  <a:lnTo>
                    <a:pt x="23328" y="1560101"/>
                  </a:lnTo>
                  <a:lnTo>
                    <a:pt x="39963" y="1514814"/>
                  </a:lnTo>
                  <a:lnTo>
                    <a:pt x="60491" y="1470928"/>
                  </a:lnTo>
                  <a:lnTo>
                    <a:pt x="84590" y="1429131"/>
                  </a:lnTo>
                  <a:lnTo>
                    <a:pt x="111937" y="1390112"/>
                  </a:lnTo>
                  <a:lnTo>
                    <a:pt x="142212" y="1354560"/>
                  </a:lnTo>
                  <a:lnTo>
                    <a:pt x="175093" y="1323161"/>
                  </a:lnTo>
                  <a:lnTo>
                    <a:pt x="210257" y="1296604"/>
                  </a:lnTo>
                  <a:lnTo>
                    <a:pt x="655024" y="1002891"/>
                  </a:lnTo>
                  <a:lnTo>
                    <a:pt x="667460" y="991726"/>
                  </a:lnTo>
                  <a:lnTo>
                    <a:pt x="677741" y="976888"/>
                  </a:lnTo>
                  <a:lnTo>
                    <a:pt x="684817" y="960279"/>
                  </a:lnTo>
                  <a:lnTo>
                    <a:pt x="687637" y="943798"/>
                  </a:lnTo>
                  <a:lnTo>
                    <a:pt x="689517" y="857375"/>
                  </a:lnTo>
                  <a:lnTo>
                    <a:pt x="694361" y="828310"/>
                  </a:lnTo>
                  <a:lnTo>
                    <a:pt x="727162" y="754383"/>
                  </a:lnTo>
                  <a:lnTo>
                    <a:pt x="753396" y="712095"/>
                  </a:lnTo>
                  <a:lnTo>
                    <a:pt x="785037" y="667970"/>
                  </a:lnTo>
                  <a:lnTo>
                    <a:pt x="821224" y="623297"/>
                  </a:lnTo>
                  <a:lnTo>
                    <a:pt x="861096" y="579361"/>
                  </a:lnTo>
                  <a:lnTo>
                    <a:pt x="903791" y="537449"/>
                  </a:lnTo>
                  <a:lnTo>
                    <a:pt x="1323882" y="149439"/>
                  </a:lnTo>
                  <a:lnTo>
                    <a:pt x="1355817" y="128479"/>
                  </a:lnTo>
                  <a:lnTo>
                    <a:pt x="1394341" y="116192"/>
                  </a:lnTo>
                  <a:lnTo>
                    <a:pt x="1434685" y="113479"/>
                  </a:lnTo>
                  <a:lnTo>
                    <a:pt x="1472078" y="121245"/>
                  </a:lnTo>
                  <a:lnTo>
                    <a:pt x="1596868" y="169619"/>
                  </a:lnTo>
                  <a:lnTo>
                    <a:pt x="1595128" y="162926"/>
                  </a:lnTo>
                  <a:lnTo>
                    <a:pt x="1631801" y="130304"/>
                  </a:lnTo>
                  <a:lnTo>
                    <a:pt x="1750716" y="47496"/>
                  </a:lnTo>
                  <a:lnTo>
                    <a:pt x="1789119" y="26432"/>
                  </a:lnTo>
                  <a:lnTo>
                    <a:pt x="1833389" y="11295"/>
                  </a:lnTo>
                  <a:lnTo>
                    <a:pt x="1880977" y="2384"/>
                  </a:lnTo>
                  <a:lnTo>
                    <a:pt x="1929333" y="0"/>
                  </a:lnTo>
                  <a:lnTo>
                    <a:pt x="1975908" y="4442"/>
                  </a:lnTo>
                  <a:lnTo>
                    <a:pt x="2018153" y="16012"/>
                  </a:lnTo>
                  <a:lnTo>
                    <a:pt x="2198264" y="85939"/>
                  </a:lnTo>
                  <a:lnTo>
                    <a:pt x="2251718" y="116734"/>
                  </a:lnTo>
                  <a:lnTo>
                    <a:pt x="2297057" y="158570"/>
                  </a:lnTo>
                  <a:lnTo>
                    <a:pt x="2361484" y="239342"/>
                  </a:lnTo>
                  <a:lnTo>
                    <a:pt x="2387865" y="265833"/>
                  </a:lnTo>
                  <a:lnTo>
                    <a:pt x="2422922" y="290902"/>
                  </a:lnTo>
                  <a:lnTo>
                    <a:pt x="2465165" y="313986"/>
                  </a:lnTo>
                  <a:lnTo>
                    <a:pt x="2513105" y="334519"/>
                  </a:lnTo>
                  <a:lnTo>
                    <a:pt x="2565250" y="351936"/>
                  </a:lnTo>
                  <a:lnTo>
                    <a:pt x="2620111" y="365672"/>
                  </a:lnTo>
                  <a:lnTo>
                    <a:pt x="2676198" y="375162"/>
                  </a:lnTo>
                  <a:lnTo>
                    <a:pt x="2732020" y="379842"/>
                  </a:lnTo>
                  <a:lnTo>
                    <a:pt x="3028260" y="391043"/>
                  </a:lnTo>
                  <a:lnTo>
                    <a:pt x="3136731" y="414996"/>
                  </a:lnTo>
                  <a:lnTo>
                    <a:pt x="3181896" y="443226"/>
                  </a:lnTo>
                  <a:lnTo>
                    <a:pt x="3203240" y="492021"/>
                  </a:lnTo>
                  <a:lnTo>
                    <a:pt x="3211026" y="601622"/>
                  </a:lnTo>
                  <a:lnTo>
                    <a:pt x="3218433" y="644058"/>
                  </a:lnTo>
                  <a:lnTo>
                    <a:pt x="3234087" y="688392"/>
                  </a:lnTo>
                  <a:lnTo>
                    <a:pt x="3256872" y="732952"/>
                  </a:lnTo>
                  <a:lnTo>
                    <a:pt x="3285672" y="776068"/>
                  </a:lnTo>
                  <a:lnTo>
                    <a:pt x="3319369" y="816067"/>
                  </a:lnTo>
                  <a:lnTo>
                    <a:pt x="3356848" y="851279"/>
                  </a:lnTo>
                  <a:lnTo>
                    <a:pt x="3396992" y="880031"/>
                  </a:lnTo>
                  <a:lnTo>
                    <a:pt x="3603570" y="1005482"/>
                  </a:lnTo>
                  <a:lnTo>
                    <a:pt x="3644049" y="1037219"/>
                  </a:lnTo>
                  <a:lnTo>
                    <a:pt x="3681780" y="1079647"/>
                  </a:lnTo>
                  <a:lnTo>
                    <a:pt x="3712619" y="1127319"/>
                  </a:lnTo>
                  <a:lnTo>
                    <a:pt x="3732424" y="1174786"/>
                  </a:lnTo>
                  <a:lnTo>
                    <a:pt x="3776950" y="1331974"/>
                  </a:lnTo>
                  <a:lnTo>
                    <a:pt x="3872505" y="1658859"/>
                  </a:lnTo>
                  <a:lnTo>
                    <a:pt x="3880836" y="1694013"/>
                  </a:lnTo>
                  <a:lnTo>
                    <a:pt x="3876295" y="1709476"/>
                  </a:lnTo>
                  <a:lnTo>
                    <a:pt x="3857721" y="1725516"/>
                  </a:lnTo>
                  <a:lnTo>
                    <a:pt x="3828028" y="1740274"/>
                  </a:lnTo>
                  <a:lnTo>
                    <a:pt x="3790133" y="1751886"/>
                  </a:lnTo>
                  <a:lnTo>
                    <a:pt x="3651931" y="1783611"/>
                  </a:lnTo>
                  <a:lnTo>
                    <a:pt x="3618398" y="1794045"/>
                  </a:lnTo>
                  <a:lnTo>
                    <a:pt x="3582169" y="1809825"/>
                  </a:lnTo>
                  <a:lnTo>
                    <a:pt x="3547527" y="1828847"/>
                  </a:lnTo>
                  <a:lnTo>
                    <a:pt x="3437098" y="1916009"/>
                  </a:lnTo>
                  <a:lnTo>
                    <a:pt x="3406762" y="1953503"/>
                  </a:lnTo>
                  <a:lnTo>
                    <a:pt x="3397033" y="1995836"/>
                  </a:lnTo>
                  <a:lnTo>
                    <a:pt x="3407845" y="2037904"/>
                  </a:lnTo>
                  <a:lnTo>
                    <a:pt x="3439130" y="2074606"/>
                  </a:lnTo>
                  <a:lnTo>
                    <a:pt x="3562625" y="2170771"/>
                  </a:lnTo>
                  <a:lnTo>
                    <a:pt x="3711609" y="2257486"/>
                  </a:lnTo>
                  <a:lnTo>
                    <a:pt x="3742448" y="2280058"/>
                  </a:lnTo>
                  <a:lnTo>
                    <a:pt x="3772746" y="2310950"/>
                  </a:lnTo>
                  <a:lnTo>
                    <a:pt x="3801744" y="2348805"/>
                  </a:lnTo>
                  <a:lnTo>
                    <a:pt x="3828681" y="2392266"/>
                  </a:lnTo>
                  <a:lnTo>
                    <a:pt x="3852797" y="2439976"/>
                  </a:lnTo>
                  <a:lnTo>
                    <a:pt x="3873333" y="2490578"/>
                  </a:lnTo>
                  <a:lnTo>
                    <a:pt x="3889528" y="2542714"/>
                  </a:lnTo>
                  <a:lnTo>
                    <a:pt x="3900623" y="2595027"/>
                  </a:lnTo>
                  <a:lnTo>
                    <a:pt x="3944832" y="2872052"/>
                  </a:lnTo>
                  <a:lnTo>
                    <a:pt x="3945142" y="2918201"/>
                  </a:lnTo>
                  <a:lnTo>
                    <a:pt x="3932664" y="2963160"/>
                  </a:lnTo>
                  <a:lnTo>
                    <a:pt x="3909187" y="3003834"/>
                  </a:lnTo>
                  <a:lnTo>
                    <a:pt x="3876499" y="3037129"/>
                  </a:lnTo>
                  <a:lnTo>
                    <a:pt x="3836386" y="3059948"/>
                  </a:lnTo>
                  <a:lnTo>
                    <a:pt x="3668276" y="3124287"/>
                  </a:lnTo>
                  <a:lnTo>
                    <a:pt x="3243601" y="3389526"/>
                  </a:lnTo>
                  <a:lnTo>
                    <a:pt x="3202116" y="3409629"/>
                  </a:lnTo>
                  <a:lnTo>
                    <a:pt x="3153074" y="3424419"/>
                  </a:lnTo>
                  <a:lnTo>
                    <a:pt x="3102496" y="3432514"/>
                  </a:lnTo>
                  <a:lnTo>
                    <a:pt x="3056403" y="3432528"/>
                  </a:lnTo>
                  <a:lnTo>
                    <a:pt x="2907724" y="3416602"/>
                  </a:lnTo>
                  <a:lnTo>
                    <a:pt x="2857803" y="3404912"/>
                  </a:lnTo>
                  <a:lnTo>
                    <a:pt x="2806177" y="3382077"/>
                  </a:lnTo>
                  <a:lnTo>
                    <a:pt x="2758829" y="3351337"/>
                  </a:lnTo>
                  <a:lnTo>
                    <a:pt x="2721745" y="3315930"/>
                  </a:lnTo>
                  <a:lnTo>
                    <a:pt x="2629493" y="3203077"/>
                  </a:lnTo>
                  <a:lnTo>
                    <a:pt x="2592447" y="3166692"/>
                  </a:lnTo>
                  <a:lnTo>
                    <a:pt x="2575447" y="3154316"/>
                  </a:lnTo>
                  <a:lnTo>
                    <a:pt x="2556636" y="3147635"/>
                  </a:lnTo>
                  <a:lnTo>
                    <a:pt x="2538258" y="3147089"/>
                  </a:lnTo>
                  <a:lnTo>
                    <a:pt x="2522559" y="3153116"/>
                  </a:lnTo>
                  <a:lnTo>
                    <a:pt x="2476872" y="3199197"/>
                  </a:lnTo>
                  <a:lnTo>
                    <a:pt x="2408397" y="3278338"/>
                  </a:lnTo>
                  <a:lnTo>
                    <a:pt x="2346081" y="3353201"/>
                  </a:lnTo>
                  <a:lnTo>
                    <a:pt x="2318876" y="3386453"/>
                  </a:lnTo>
                  <a:lnTo>
                    <a:pt x="2293495" y="3420679"/>
                  </a:lnTo>
                  <a:lnTo>
                    <a:pt x="2269003" y="3459431"/>
                  </a:lnTo>
                  <a:lnTo>
                    <a:pt x="2245685" y="3501938"/>
                  </a:lnTo>
                  <a:lnTo>
                    <a:pt x="2223824" y="3547430"/>
                  </a:lnTo>
                  <a:lnTo>
                    <a:pt x="2203704" y="3595135"/>
                  </a:lnTo>
                  <a:lnTo>
                    <a:pt x="2185609" y="3644283"/>
                  </a:lnTo>
                  <a:lnTo>
                    <a:pt x="2169822" y="3694103"/>
                  </a:lnTo>
                  <a:lnTo>
                    <a:pt x="2156628" y="3743824"/>
                  </a:lnTo>
                  <a:lnTo>
                    <a:pt x="2146310" y="3792676"/>
                  </a:lnTo>
                  <a:lnTo>
                    <a:pt x="2139152" y="3839887"/>
                  </a:lnTo>
                  <a:lnTo>
                    <a:pt x="2135437" y="3884686"/>
                  </a:lnTo>
                  <a:lnTo>
                    <a:pt x="2112996" y="4396420"/>
                  </a:lnTo>
                  <a:lnTo>
                    <a:pt x="2163470" y="5177659"/>
                  </a:lnTo>
                </a:path>
              </a:pathLst>
            </a:custGeom>
            <a:ln w="3175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6">
            <a:extLst>
              <a:ext uri="{FF2B5EF4-FFF2-40B4-BE49-F238E27FC236}">
                <a16:creationId xmlns:a16="http://schemas.microsoft.com/office/drawing/2014/main" id="{CD6E31A9-0E2F-9F51-67E5-71CCCE7BF4DF}"/>
              </a:ext>
            </a:extLst>
          </p:cNvPr>
          <p:cNvSpPr txBox="1"/>
          <p:nvPr/>
        </p:nvSpPr>
        <p:spPr>
          <a:xfrm>
            <a:off x="393700" y="4745923"/>
            <a:ext cx="4712970" cy="313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PT" sz="2000" dirty="0">
                <a:latin typeface="Vinci Sans Expanded"/>
                <a:cs typeface="Vinci Sans Expanded"/>
              </a:rPr>
              <a:t>Outubro 2025</a:t>
            </a:r>
            <a:endParaRPr sz="2000" dirty="0">
              <a:latin typeface="Vinci Sans Expanded"/>
              <a:cs typeface="Vinci Sans Expanded"/>
            </a:endParaRPr>
          </a:p>
        </p:txBody>
      </p:sp>
      <p:pic>
        <p:nvPicPr>
          <p:cNvPr id="3" name="Image 43">
            <a:extLst>
              <a:ext uri="{FF2B5EF4-FFF2-40B4-BE49-F238E27FC236}">
                <a16:creationId xmlns:a16="http://schemas.microsoft.com/office/drawing/2014/main" id="{3A05F0DB-1375-445F-9300-9F75DDA1A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93700" y="545913"/>
            <a:ext cx="2103120" cy="320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F2F09-129F-9AA4-0D03-563327BE2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220" y="5667375"/>
            <a:ext cx="1097280" cy="320743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36EC7CE-6998-416E-32A7-5A54D24EC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2" y="2002450"/>
            <a:ext cx="3500553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AFBFE-9BB9-AEB0-76F1-27214C360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CACF9EC-2231-BF77-D7B8-BF15FFB94FAD}"/>
              </a:ext>
            </a:extLst>
          </p:cNvPr>
          <p:cNvGraphicFramePr>
            <a:graphicFrameLocks noGrp="1"/>
          </p:cNvGraphicFramePr>
          <p:nvPr/>
        </p:nvGraphicFramePr>
        <p:xfrm>
          <a:off x="693261" y="3474853"/>
          <a:ext cx="8697278" cy="304228"/>
        </p:xfrm>
        <a:graphic>
          <a:graphicData uri="http://schemas.openxmlformats.org/drawingml/2006/table">
            <a:tbl>
              <a:tblPr/>
              <a:tblGrid>
                <a:gridCol w="8697278">
                  <a:extLst>
                    <a:ext uri="{9D8B030D-6E8A-4147-A177-3AD203B41FA5}">
                      <a16:colId xmlns:a16="http://schemas.microsoft.com/office/drawing/2014/main" val="447606031"/>
                    </a:ext>
                  </a:extLst>
                </a:gridCol>
              </a:tblGrid>
              <a:tr h="302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</a:endParaRPr>
                    </a:p>
                  </a:txBody>
                  <a:tcPr marL="75629" marR="75629" marT="37814" marB="3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707645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7AE0694B-7EE9-E13E-E8E7-E8E0BF7F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2" y="3510764"/>
            <a:ext cx="152800" cy="30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29" tIns="37814" rIns="75629" bIns="37814" numCol="1" anchor="ctr" anchorCtr="0" compatLnSpc="1">
            <a:prstTxWarp prst="textNoShape">
              <a:avLst/>
            </a:prstTxWarp>
            <a:spAutoFit/>
          </a:bodyPr>
          <a:lstStyle/>
          <a:p>
            <a:pPr defTabSz="756300">
              <a:defRPr/>
            </a:pPr>
            <a:endParaRPr lang="en-US" sz="1489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E05E471C-47AD-EC8B-BC70-66252FFF33F0}"/>
              </a:ext>
            </a:extLst>
          </p:cNvPr>
          <p:cNvGraphicFramePr>
            <a:graphicFrameLocks noGrp="1"/>
          </p:cNvGraphicFramePr>
          <p:nvPr/>
        </p:nvGraphicFramePr>
        <p:xfrm>
          <a:off x="693261" y="3474853"/>
          <a:ext cx="8697278" cy="304228"/>
        </p:xfrm>
        <a:graphic>
          <a:graphicData uri="http://schemas.openxmlformats.org/drawingml/2006/table">
            <a:tbl>
              <a:tblPr/>
              <a:tblGrid>
                <a:gridCol w="8697278">
                  <a:extLst>
                    <a:ext uri="{9D8B030D-6E8A-4147-A177-3AD203B41FA5}">
                      <a16:colId xmlns:a16="http://schemas.microsoft.com/office/drawing/2014/main" val="619003138"/>
                    </a:ext>
                  </a:extLst>
                </a:gridCol>
              </a:tblGrid>
              <a:tr h="302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</a:endParaRPr>
                    </a:p>
                  </a:txBody>
                  <a:tcPr marL="75629" marR="75629" marT="37814" marB="37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707543"/>
                  </a:ext>
                </a:extLst>
              </a:tr>
            </a:tbl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96842910-17CB-9BFA-72DB-4FB782D7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2" y="3510764"/>
            <a:ext cx="152800" cy="30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29" tIns="37814" rIns="75629" bIns="37814" numCol="1" anchor="ctr" anchorCtr="0" compatLnSpc="1">
            <a:prstTxWarp prst="textNoShape">
              <a:avLst/>
            </a:prstTxWarp>
            <a:spAutoFit/>
          </a:bodyPr>
          <a:lstStyle/>
          <a:p>
            <a:pPr defTabSz="756300">
              <a:defRPr/>
            </a:pPr>
            <a:endParaRPr lang="en-US" sz="148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E83E11C-7DC5-178D-8769-97BDF2C5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2" y="3510764"/>
            <a:ext cx="152800" cy="30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29" tIns="37814" rIns="75629" bIns="37814" numCol="1" anchor="ctr" anchorCtr="0" compatLnSpc="1">
            <a:prstTxWarp prst="textNoShape">
              <a:avLst/>
            </a:prstTxWarp>
            <a:spAutoFit/>
          </a:bodyPr>
          <a:lstStyle/>
          <a:p>
            <a:pPr defTabSz="756300">
              <a:defRPr/>
            </a:pPr>
            <a:endParaRPr lang="en-US" sz="148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1EF7D1DE-4854-94B9-E656-440965462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2" y="3510764"/>
            <a:ext cx="152800" cy="30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29" tIns="37814" rIns="75629" bIns="37814" numCol="1" anchor="ctr" anchorCtr="0" compatLnSpc="1">
            <a:prstTxWarp prst="textNoShape">
              <a:avLst/>
            </a:prstTxWarp>
            <a:spAutoFit/>
          </a:bodyPr>
          <a:lstStyle/>
          <a:p>
            <a:pPr defTabSz="756300">
              <a:defRPr/>
            </a:pPr>
            <a:endParaRPr lang="en-US" sz="148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0C352C-F7AA-6068-4462-323883D5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00"/>
          <a:stretch/>
        </p:blipFill>
        <p:spPr>
          <a:xfrm>
            <a:off x="0" y="-2062"/>
            <a:ext cx="10083800" cy="5212237"/>
          </a:xfrm>
          <a:prstGeom prst="rect">
            <a:avLst/>
          </a:prstGeom>
        </p:spPr>
      </p:pic>
      <p:pic>
        <p:nvPicPr>
          <p:cNvPr id="2" name="Image 43">
            <a:extLst>
              <a:ext uri="{FF2B5EF4-FFF2-40B4-BE49-F238E27FC236}">
                <a16:creationId xmlns:a16="http://schemas.microsoft.com/office/drawing/2014/main" id="{00FF88EB-4E72-3707-7F80-4174FA5A8A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19410" y="6019174"/>
            <a:ext cx="493776" cy="753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4708DD-8B69-329F-DABC-4FA93668072A}"/>
              </a:ext>
            </a:extLst>
          </p:cNvPr>
          <p:cNvSpPr/>
          <p:nvPr/>
        </p:nvSpPr>
        <p:spPr>
          <a:xfrm>
            <a:off x="7175500" y="5292729"/>
            <a:ext cx="1905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200" spc="-65" dirty="0">
                <a:solidFill>
                  <a:schemeClr val="tx1"/>
                </a:solidFill>
                <a:latin typeface="Vinci Sans Expanded"/>
                <a:ea typeface="+mj-ea"/>
              </a:rPr>
              <a:t>Green </a:t>
            </a:r>
            <a:r>
              <a:rPr lang="pt-PT" sz="2200" spc="-65" dirty="0" err="1">
                <a:solidFill>
                  <a:schemeClr val="tx1"/>
                </a:solidFill>
                <a:latin typeface="Vinci Sans Expanded"/>
                <a:ea typeface="+mj-ea"/>
              </a:rPr>
              <a:t>Offers</a:t>
            </a:r>
            <a:endParaRPr lang="pt-PT" sz="2200" spc="-65" dirty="0">
              <a:solidFill>
                <a:schemeClr val="tx1"/>
              </a:solidFill>
              <a:latin typeface="Vinci Sans Expande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3164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B5AFB-44A4-00FF-6483-C33A5832F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2">
            <a:extLst>
              <a:ext uri="{FF2B5EF4-FFF2-40B4-BE49-F238E27FC236}">
                <a16:creationId xmlns:a16="http://schemas.microsoft.com/office/drawing/2014/main" id="{8A11DAF6-2CA4-BF7A-3EB4-6C2660842A38}"/>
              </a:ext>
            </a:extLst>
          </p:cNvPr>
          <p:cNvGrpSpPr/>
          <p:nvPr/>
        </p:nvGrpSpPr>
        <p:grpSpPr>
          <a:xfrm>
            <a:off x="612024" y="0"/>
            <a:ext cx="9468485" cy="6301740"/>
            <a:chOff x="612024" y="0"/>
            <a:chExt cx="9468485" cy="6301740"/>
          </a:xfrm>
        </p:grpSpPr>
        <p:pic>
          <p:nvPicPr>
            <p:cNvPr id="16" name="object 3">
              <a:extLst>
                <a:ext uri="{FF2B5EF4-FFF2-40B4-BE49-F238E27FC236}">
                  <a16:creationId xmlns:a16="http://schemas.microsoft.com/office/drawing/2014/main" id="{02C9A3DB-31D0-0FF4-D8CA-D807BDB5C26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988" y="0"/>
              <a:ext cx="9283014" cy="6299999"/>
            </a:xfrm>
            <a:prstGeom prst="rect">
              <a:avLst/>
            </a:prstGeom>
          </p:spPr>
        </p:pic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7798613C-DC3C-6566-4D10-7753BA35EF2B}"/>
                </a:ext>
              </a:extLst>
            </p:cNvPr>
            <p:cNvSpPr/>
            <p:nvPr/>
          </p:nvSpPr>
          <p:spPr>
            <a:xfrm>
              <a:off x="3649245" y="2397532"/>
              <a:ext cx="2144395" cy="3038475"/>
            </a:xfrm>
            <a:custGeom>
              <a:avLst/>
              <a:gdLst/>
              <a:ahLst/>
              <a:cxnLst/>
              <a:rect l="l" t="t" r="r" b="b"/>
              <a:pathLst>
                <a:path w="2144395" h="3038475">
                  <a:moveTo>
                    <a:pt x="611469" y="3038379"/>
                  </a:moveTo>
                  <a:lnTo>
                    <a:pt x="830747" y="3012585"/>
                  </a:lnTo>
                  <a:lnTo>
                    <a:pt x="867715" y="3002618"/>
                  </a:lnTo>
                  <a:lnTo>
                    <a:pt x="930176" y="2970561"/>
                  </a:lnTo>
                  <a:lnTo>
                    <a:pt x="984067" y="2909495"/>
                  </a:lnTo>
                  <a:lnTo>
                    <a:pt x="1001508" y="2864828"/>
                  </a:lnTo>
                  <a:lnTo>
                    <a:pt x="1009221" y="2817310"/>
                  </a:lnTo>
                  <a:lnTo>
                    <a:pt x="1015736" y="2663323"/>
                  </a:lnTo>
                  <a:lnTo>
                    <a:pt x="1000953" y="1996712"/>
                  </a:lnTo>
                  <a:lnTo>
                    <a:pt x="987097" y="1949672"/>
                  </a:lnTo>
                  <a:lnTo>
                    <a:pt x="957481" y="1901475"/>
                  </a:lnTo>
                  <a:lnTo>
                    <a:pt x="907108" y="1852944"/>
                  </a:lnTo>
                  <a:lnTo>
                    <a:pt x="841923" y="1827586"/>
                  </a:lnTo>
                  <a:lnTo>
                    <a:pt x="717108" y="1812816"/>
                  </a:lnTo>
                  <a:lnTo>
                    <a:pt x="700068" y="1812977"/>
                  </a:lnTo>
                  <a:lnTo>
                    <a:pt x="681745" y="1816750"/>
                  </a:lnTo>
                  <a:lnTo>
                    <a:pt x="664298" y="1823500"/>
                  </a:lnTo>
                  <a:lnTo>
                    <a:pt x="649887" y="1832590"/>
                  </a:lnTo>
                  <a:lnTo>
                    <a:pt x="596191" y="1876913"/>
                  </a:lnTo>
                  <a:lnTo>
                    <a:pt x="564771" y="1892790"/>
                  </a:lnTo>
                  <a:lnTo>
                    <a:pt x="487667" y="1885657"/>
                  </a:lnTo>
                  <a:lnTo>
                    <a:pt x="448060" y="1864140"/>
                  </a:lnTo>
                  <a:lnTo>
                    <a:pt x="411800" y="1831650"/>
                  </a:lnTo>
                  <a:lnTo>
                    <a:pt x="282222" y="1686070"/>
                  </a:lnTo>
                  <a:lnTo>
                    <a:pt x="270215" y="1656471"/>
                  </a:lnTo>
                  <a:lnTo>
                    <a:pt x="271190" y="1640091"/>
                  </a:lnTo>
                  <a:lnTo>
                    <a:pt x="277040" y="1625263"/>
                  </a:lnTo>
                  <a:lnTo>
                    <a:pt x="316855" y="1561356"/>
                  </a:lnTo>
                  <a:lnTo>
                    <a:pt x="322520" y="1551013"/>
                  </a:lnTo>
                  <a:lnTo>
                    <a:pt x="335841" y="1515001"/>
                  </a:lnTo>
                  <a:lnTo>
                    <a:pt x="351259" y="1446167"/>
                  </a:lnTo>
                  <a:lnTo>
                    <a:pt x="351627" y="1435643"/>
                  </a:lnTo>
                  <a:lnTo>
                    <a:pt x="348509" y="1425360"/>
                  </a:lnTo>
                  <a:lnTo>
                    <a:pt x="342458" y="1416480"/>
                  </a:lnTo>
                  <a:lnTo>
                    <a:pt x="334025" y="1410163"/>
                  </a:lnTo>
                  <a:lnTo>
                    <a:pt x="267731" y="1377511"/>
                  </a:lnTo>
                  <a:lnTo>
                    <a:pt x="99748" y="1265459"/>
                  </a:lnTo>
                  <a:lnTo>
                    <a:pt x="70180" y="1239317"/>
                  </a:lnTo>
                  <a:lnTo>
                    <a:pt x="44538" y="1204707"/>
                  </a:lnTo>
                  <a:lnTo>
                    <a:pt x="25521" y="1166056"/>
                  </a:lnTo>
                  <a:lnTo>
                    <a:pt x="15827" y="1127791"/>
                  </a:lnTo>
                  <a:lnTo>
                    <a:pt x="739" y="993984"/>
                  </a:lnTo>
                  <a:lnTo>
                    <a:pt x="0" y="944731"/>
                  </a:lnTo>
                  <a:lnTo>
                    <a:pt x="7970" y="893816"/>
                  </a:lnTo>
                  <a:lnTo>
                    <a:pt x="23770" y="843123"/>
                  </a:lnTo>
                  <a:lnTo>
                    <a:pt x="46517" y="794534"/>
                  </a:lnTo>
                  <a:lnTo>
                    <a:pt x="75330" y="749933"/>
                  </a:lnTo>
                  <a:lnTo>
                    <a:pt x="109327" y="711204"/>
                  </a:lnTo>
                  <a:lnTo>
                    <a:pt x="147627" y="680230"/>
                  </a:lnTo>
                  <a:lnTo>
                    <a:pt x="357723" y="541737"/>
                  </a:lnTo>
                  <a:lnTo>
                    <a:pt x="363578" y="537876"/>
                  </a:lnTo>
                  <a:lnTo>
                    <a:pt x="368442" y="529062"/>
                  </a:lnTo>
                  <a:lnTo>
                    <a:pt x="368594" y="522052"/>
                  </a:lnTo>
                  <a:lnTo>
                    <a:pt x="369788" y="467074"/>
                  </a:lnTo>
                  <a:lnTo>
                    <a:pt x="378351" y="438216"/>
                  </a:lnTo>
                  <a:lnTo>
                    <a:pt x="401291" y="398859"/>
                  </a:lnTo>
                  <a:lnTo>
                    <a:pt x="435970" y="352528"/>
                  </a:lnTo>
                  <a:lnTo>
                    <a:pt x="479752" y="302747"/>
                  </a:lnTo>
                  <a:lnTo>
                    <a:pt x="529999" y="253040"/>
                  </a:lnTo>
                  <a:lnTo>
                    <a:pt x="722759" y="75317"/>
                  </a:lnTo>
                  <a:lnTo>
                    <a:pt x="770280" y="59917"/>
                  </a:lnTo>
                  <a:lnTo>
                    <a:pt x="786310" y="63239"/>
                  </a:lnTo>
                  <a:lnTo>
                    <a:pt x="863856" y="93249"/>
                  </a:lnTo>
                  <a:lnTo>
                    <a:pt x="862904" y="89617"/>
                  </a:lnTo>
                  <a:lnTo>
                    <a:pt x="893320" y="64344"/>
                  </a:lnTo>
                  <a:lnTo>
                    <a:pt x="953175" y="23043"/>
                  </a:lnTo>
                  <a:lnTo>
                    <a:pt x="1018331" y="518"/>
                  </a:lnTo>
                  <a:lnTo>
                    <a:pt x="1054358" y="0"/>
                  </a:lnTo>
                  <a:lnTo>
                    <a:pt x="1086945" y="7321"/>
                  </a:lnTo>
                  <a:lnTo>
                    <a:pt x="1199873" y="51085"/>
                  </a:lnTo>
                  <a:lnTo>
                    <a:pt x="1239408" y="80105"/>
                  </a:lnTo>
                  <a:lnTo>
                    <a:pt x="1280200" y="131146"/>
                  </a:lnTo>
                  <a:lnTo>
                    <a:pt x="1313217" y="159155"/>
                  </a:lnTo>
                  <a:lnTo>
                    <a:pt x="1361138" y="182819"/>
                  </a:lnTo>
                  <a:lnTo>
                    <a:pt x="1417650" y="199687"/>
                  </a:lnTo>
                  <a:lnTo>
                    <a:pt x="1476441" y="207308"/>
                  </a:lnTo>
                  <a:lnTo>
                    <a:pt x="1643268" y="213594"/>
                  </a:lnTo>
                  <a:lnTo>
                    <a:pt x="1711289" y="228593"/>
                  </a:lnTo>
                  <a:lnTo>
                    <a:pt x="1737896" y="259403"/>
                  </a:lnTo>
                  <a:lnTo>
                    <a:pt x="1742785" y="328059"/>
                  </a:lnTo>
                  <a:lnTo>
                    <a:pt x="1752218" y="368782"/>
                  </a:lnTo>
                  <a:lnTo>
                    <a:pt x="1772965" y="409947"/>
                  </a:lnTo>
                  <a:lnTo>
                    <a:pt x="1802016" y="446833"/>
                  </a:lnTo>
                  <a:lnTo>
                    <a:pt x="1836359" y="474719"/>
                  </a:lnTo>
                  <a:lnTo>
                    <a:pt x="1966280" y="553484"/>
                  </a:lnTo>
                  <a:lnTo>
                    <a:pt x="1984285" y="567573"/>
                  </a:lnTo>
                  <a:lnTo>
                    <a:pt x="2001067" y="586415"/>
                  </a:lnTo>
                  <a:lnTo>
                    <a:pt x="2014784" y="607591"/>
                  </a:lnTo>
                  <a:lnTo>
                    <a:pt x="2023595" y="628681"/>
                  </a:lnTo>
                  <a:lnTo>
                    <a:pt x="2050938" y="725023"/>
                  </a:lnTo>
                  <a:lnTo>
                    <a:pt x="2102970" y="902696"/>
                  </a:lnTo>
                  <a:lnTo>
                    <a:pt x="2107504" y="921810"/>
                  </a:lnTo>
                  <a:lnTo>
                    <a:pt x="2105376" y="930133"/>
                  </a:lnTo>
                  <a:lnTo>
                    <a:pt x="2096204" y="938636"/>
                  </a:lnTo>
                  <a:lnTo>
                    <a:pt x="2081436" y="946336"/>
                  </a:lnTo>
                  <a:lnTo>
                    <a:pt x="2062520" y="952252"/>
                  </a:lnTo>
                  <a:lnTo>
                    <a:pt x="1979564" y="971264"/>
                  </a:lnTo>
                  <a:lnTo>
                    <a:pt x="1962793" y="976473"/>
                  </a:lnTo>
                  <a:lnTo>
                    <a:pt x="1927345" y="993849"/>
                  </a:lnTo>
                  <a:lnTo>
                    <a:pt x="1861556" y="1046028"/>
                  </a:lnTo>
                  <a:lnTo>
                    <a:pt x="1841498" y="1085891"/>
                  </a:lnTo>
                  <a:lnTo>
                    <a:pt x="1846906" y="1106904"/>
                  </a:lnTo>
                  <a:lnTo>
                    <a:pt x="1862559" y="1125238"/>
                  </a:lnTo>
                  <a:lnTo>
                    <a:pt x="1934238" y="1180941"/>
                  </a:lnTo>
                  <a:lnTo>
                    <a:pt x="2015353" y="1228070"/>
                  </a:lnTo>
                  <a:lnTo>
                    <a:pt x="2048507" y="1256273"/>
                  </a:lnTo>
                  <a:lnTo>
                    <a:pt x="2078592" y="1298130"/>
                  </a:lnTo>
                  <a:lnTo>
                    <a:pt x="2102353" y="1348092"/>
                  </a:lnTo>
                  <a:lnTo>
                    <a:pt x="2116534" y="1400612"/>
                  </a:lnTo>
                  <a:lnTo>
                    <a:pt x="2144321" y="1574387"/>
                  </a:lnTo>
                  <a:lnTo>
                    <a:pt x="2143556" y="1600575"/>
                  </a:lnTo>
                  <a:lnTo>
                    <a:pt x="2134029" y="1625363"/>
                  </a:lnTo>
                  <a:lnTo>
                    <a:pt x="2117323" y="1646004"/>
                  </a:lnTo>
                  <a:lnTo>
                    <a:pt x="2095020" y="1659756"/>
                  </a:lnTo>
                  <a:lnTo>
                    <a:pt x="1991756" y="1699202"/>
                  </a:lnTo>
                  <a:lnTo>
                    <a:pt x="1756704" y="1845747"/>
                  </a:lnTo>
                  <a:lnTo>
                    <a:pt x="1735953" y="1855786"/>
                  </a:lnTo>
                  <a:lnTo>
                    <a:pt x="1711426" y="1863172"/>
                  </a:lnTo>
                  <a:lnTo>
                    <a:pt x="1686131" y="1867214"/>
                  </a:lnTo>
                  <a:lnTo>
                    <a:pt x="1663080" y="1867223"/>
                  </a:lnTo>
                  <a:lnTo>
                    <a:pt x="1566268" y="1856873"/>
                  </a:lnTo>
                  <a:lnTo>
                    <a:pt x="1521121" y="1841541"/>
                  </a:lnTo>
                  <a:lnTo>
                    <a:pt x="1483566" y="1812169"/>
                  </a:lnTo>
                  <a:lnTo>
                    <a:pt x="1426136" y="1742039"/>
                  </a:lnTo>
                  <a:lnTo>
                    <a:pt x="1405969" y="1722253"/>
                  </a:lnTo>
                  <a:lnTo>
                    <a:pt x="1396707" y="1715528"/>
                  </a:lnTo>
                  <a:lnTo>
                    <a:pt x="1386461" y="1711896"/>
                  </a:lnTo>
                  <a:lnTo>
                    <a:pt x="1376454" y="1711598"/>
                  </a:lnTo>
                  <a:lnTo>
                    <a:pt x="1367907" y="1714874"/>
                  </a:lnTo>
                  <a:lnTo>
                    <a:pt x="1305746" y="1782933"/>
                  </a:lnTo>
                  <a:lnTo>
                    <a:pt x="1271812" y="1823623"/>
                  </a:lnTo>
                  <a:lnTo>
                    <a:pt x="1235434" y="1873294"/>
                  </a:lnTo>
                  <a:lnTo>
                    <a:pt x="1215184" y="1912650"/>
                  </a:lnTo>
                  <a:lnTo>
                    <a:pt x="1196860" y="1957859"/>
                  </a:lnTo>
                  <a:lnTo>
                    <a:pt x="1181074" y="2007016"/>
                  </a:lnTo>
                  <a:lnTo>
                    <a:pt x="1168438" y="2058215"/>
                  </a:lnTo>
                  <a:lnTo>
                    <a:pt x="1159565" y="2109551"/>
                  </a:lnTo>
                  <a:lnTo>
                    <a:pt x="1155067" y="2159120"/>
                  </a:lnTo>
                  <a:lnTo>
                    <a:pt x="1144895" y="2390654"/>
                  </a:lnTo>
                  <a:lnTo>
                    <a:pt x="1175908" y="2869736"/>
                  </a:lnTo>
                  <a:lnTo>
                    <a:pt x="1186817" y="2918745"/>
                  </a:lnTo>
                  <a:lnTo>
                    <a:pt x="1242021" y="2962497"/>
                  </a:lnTo>
                  <a:lnTo>
                    <a:pt x="1295902" y="2982874"/>
                  </a:lnTo>
                  <a:lnTo>
                    <a:pt x="1359880" y="2998819"/>
                  </a:lnTo>
                  <a:lnTo>
                    <a:pt x="1564033" y="3037935"/>
                  </a:lnTo>
                </a:path>
              </a:pathLst>
            </a:custGeom>
            <a:ln w="3175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28F28C74-88B7-DBAF-99D2-A2C4E034A995}"/>
                </a:ext>
              </a:extLst>
            </p:cNvPr>
            <p:cNvSpPr/>
            <p:nvPr/>
          </p:nvSpPr>
          <p:spPr>
            <a:xfrm>
              <a:off x="613612" y="1122340"/>
              <a:ext cx="3945254" cy="5177790"/>
            </a:xfrm>
            <a:custGeom>
              <a:avLst/>
              <a:gdLst/>
              <a:ahLst/>
              <a:cxnLst/>
              <a:rect l="l" t="t" r="r" b="b"/>
              <a:pathLst>
                <a:path w="3945254" h="5177790">
                  <a:moveTo>
                    <a:pt x="1863038" y="5177659"/>
                  </a:moveTo>
                  <a:lnTo>
                    <a:pt x="1864597" y="5163094"/>
                  </a:lnTo>
                  <a:lnTo>
                    <a:pt x="1875798" y="4898083"/>
                  </a:lnTo>
                  <a:lnTo>
                    <a:pt x="1848735" y="3675708"/>
                  </a:lnTo>
                  <a:lnTo>
                    <a:pt x="1840159" y="3627108"/>
                  </a:lnTo>
                  <a:lnTo>
                    <a:pt x="1821049" y="3581614"/>
                  </a:lnTo>
                  <a:lnTo>
                    <a:pt x="1771582" y="3500943"/>
                  </a:lnTo>
                  <a:lnTo>
                    <a:pt x="1745515" y="3467293"/>
                  </a:lnTo>
                  <a:lnTo>
                    <a:pt x="1710824" y="3435719"/>
                  </a:lnTo>
                  <a:lnTo>
                    <a:pt x="1669800" y="3407589"/>
                  </a:lnTo>
                  <a:lnTo>
                    <a:pt x="1624729" y="3384270"/>
                  </a:lnTo>
                  <a:lnTo>
                    <a:pt x="1577900" y="3367129"/>
                  </a:lnTo>
                  <a:lnTo>
                    <a:pt x="1531603" y="3357535"/>
                  </a:lnTo>
                  <a:lnTo>
                    <a:pt x="1333546" y="3334040"/>
                  </a:lnTo>
                  <a:lnTo>
                    <a:pt x="1299475" y="3334364"/>
                  </a:lnTo>
                  <a:lnTo>
                    <a:pt x="1262836" y="3341917"/>
                  </a:lnTo>
                  <a:lnTo>
                    <a:pt x="1227955" y="3355428"/>
                  </a:lnTo>
                  <a:lnTo>
                    <a:pt x="1199155" y="3373626"/>
                  </a:lnTo>
                  <a:lnTo>
                    <a:pt x="1105302" y="3451248"/>
                  </a:lnTo>
                  <a:lnTo>
                    <a:pt x="1070671" y="3472298"/>
                  </a:lnTo>
                  <a:lnTo>
                    <a:pt x="1030889" y="3483435"/>
                  </a:lnTo>
                  <a:lnTo>
                    <a:pt x="987338" y="3485015"/>
                  </a:lnTo>
                  <a:lnTo>
                    <a:pt x="941402" y="3477397"/>
                  </a:lnTo>
                  <a:lnTo>
                    <a:pt x="894464" y="3460941"/>
                  </a:lnTo>
                  <a:lnTo>
                    <a:pt x="847906" y="3436003"/>
                  </a:lnTo>
                  <a:lnTo>
                    <a:pt x="803111" y="3402943"/>
                  </a:lnTo>
                  <a:lnTo>
                    <a:pt x="761462" y="3362119"/>
                  </a:lnTo>
                  <a:lnTo>
                    <a:pt x="541219" y="3114215"/>
                  </a:lnTo>
                  <a:lnTo>
                    <a:pt x="513217" y="3045102"/>
                  </a:lnTo>
                  <a:lnTo>
                    <a:pt x="515485" y="3006863"/>
                  </a:lnTo>
                  <a:lnTo>
                    <a:pt x="529116" y="2972255"/>
                  </a:lnTo>
                  <a:lnTo>
                    <a:pt x="590139" y="2874135"/>
                  </a:lnTo>
                  <a:lnTo>
                    <a:pt x="601454" y="2853448"/>
                  </a:lnTo>
                  <a:lnTo>
                    <a:pt x="621627" y="2804112"/>
                  </a:lnTo>
                  <a:lnTo>
                    <a:pt x="649042" y="2687508"/>
                  </a:lnTo>
                  <a:lnTo>
                    <a:pt x="650145" y="2655917"/>
                  </a:lnTo>
                  <a:lnTo>
                    <a:pt x="640788" y="2625054"/>
                  </a:lnTo>
                  <a:lnTo>
                    <a:pt x="622633" y="2598399"/>
                  </a:lnTo>
                  <a:lnTo>
                    <a:pt x="597340" y="2579431"/>
                  </a:lnTo>
                  <a:lnTo>
                    <a:pt x="502077" y="2532416"/>
                  </a:lnTo>
                  <a:lnTo>
                    <a:pt x="247836" y="2362528"/>
                  </a:lnTo>
                  <a:lnTo>
                    <a:pt x="213257" y="2336039"/>
                  </a:lnTo>
                  <a:lnTo>
                    <a:pt x="179912" y="2303999"/>
                  </a:lnTo>
                  <a:lnTo>
                    <a:pt x="148409" y="2267410"/>
                  </a:lnTo>
                  <a:lnTo>
                    <a:pt x="119358" y="2227272"/>
                  </a:lnTo>
                  <a:lnTo>
                    <a:pt x="93368" y="2184585"/>
                  </a:lnTo>
                  <a:lnTo>
                    <a:pt x="71046" y="2140348"/>
                  </a:lnTo>
                  <a:lnTo>
                    <a:pt x="53004" y="2095564"/>
                  </a:lnTo>
                  <a:lnTo>
                    <a:pt x="39849" y="2051231"/>
                  </a:lnTo>
                  <a:lnTo>
                    <a:pt x="32190" y="2008350"/>
                  </a:lnTo>
                  <a:lnTo>
                    <a:pt x="2155" y="1741498"/>
                  </a:lnTo>
                  <a:lnTo>
                    <a:pt x="0" y="1697488"/>
                  </a:lnTo>
                  <a:lnTo>
                    <a:pt x="3025" y="1652126"/>
                  </a:lnTo>
                  <a:lnTo>
                    <a:pt x="10908" y="1606101"/>
                  </a:lnTo>
                  <a:lnTo>
                    <a:pt x="23328" y="1560101"/>
                  </a:lnTo>
                  <a:lnTo>
                    <a:pt x="39963" y="1514814"/>
                  </a:lnTo>
                  <a:lnTo>
                    <a:pt x="60491" y="1470928"/>
                  </a:lnTo>
                  <a:lnTo>
                    <a:pt x="84590" y="1429131"/>
                  </a:lnTo>
                  <a:lnTo>
                    <a:pt x="111937" y="1390112"/>
                  </a:lnTo>
                  <a:lnTo>
                    <a:pt x="142212" y="1354560"/>
                  </a:lnTo>
                  <a:lnTo>
                    <a:pt x="175093" y="1323161"/>
                  </a:lnTo>
                  <a:lnTo>
                    <a:pt x="210257" y="1296604"/>
                  </a:lnTo>
                  <a:lnTo>
                    <a:pt x="655024" y="1002891"/>
                  </a:lnTo>
                  <a:lnTo>
                    <a:pt x="667460" y="991726"/>
                  </a:lnTo>
                  <a:lnTo>
                    <a:pt x="677741" y="976888"/>
                  </a:lnTo>
                  <a:lnTo>
                    <a:pt x="684817" y="960279"/>
                  </a:lnTo>
                  <a:lnTo>
                    <a:pt x="687637" y="943798"/>
                  </a:lnTo>
                  <a:lnTo>
                    <a:pt x="689517" y="857375"/>
                  </a:lnTo>
                  <a:lnTo>
                    <a:pt x="694361" y="828310"/>
                  </a:lnTo>
                  <a:lnTo>
                    <a:pt x="727162" y="754383"/>
                  </a:lnTo>
                  <a:lnTo>
                    <a:pt x="753396" y="712095"/>
                  </a:lnTo>
                  <a:lnTo>
                    <a:pt x="785037" y="667970"/>
                  </a:lnTo>
                  <a:lnTo>
                    <a:pt x="821224" y="623297"/>
                  </a:lnTo>
                  <a:lnTo>
                    <a:pt x="861096" y="579361"/>
                  </a:lnTo>
                  <a:lnTo>
                    <a:pt x="903791" y="537449"/>
                  </a:lnTo>
                  <a:lnTo>
                    <a:pt x="1323882" y="149439"/>
                  </a:lnTo>
                  <a:lnTo>
                    <a:pt x="1355817" y="128479"/>
                  </a:lnTo>
                  <a:lnTo>
                    <a:pt x="1394341" y="116192"/>
                  </a:lnTo>
                  <a:lnTo>
                    <a:pt x="1434685" y="113479"/>
                  </a:lnTo>
                  <a:lnTo>
                    <a:pt x="1472078" y="121245"/>
                  </a:lnTo>
                  <a:lnTo>
                    <a:pt x="1596868" y="169619"/>
                  </a:lnTo>
                  <a:lnTo>
                    <a:pt x="1595128" y="162926"/>
                  </a:lnTo>
                  <a:lnTo>
                    <a:pt x="1631801" y="130304"/>
                  </a:lnTo>
                  <a:lnTo>
                    <a:pt x="1750716" y="47496"/>
                  </a:lnTo>
                  <a:lnTo>
                    <a:pt x="1789119" y="26432"/>
                  </a:lnTo>
                  <a:lnTo>
                    <a:pt x="1833389" y="11295"/>
                  </a:lnTo>
                  <a:lnTo>
                    <a:pt x="1880977" y="2384"/>
                  </a:lnTo>
                  <a:lnTo>
                    <a:pt x="1929333" y="0"/>
                  </a:lnTo>
                  <a:lnTo>
                    <a:pt x="1975908" y="4442"/>
                  </a:lnTo>
                  <a:lnTo>
                    <a:pt x="2018153" y="16012"/>
                  </a:lnTo>
                  <a:lnTo>
                    <a:pt x="2198264" y="85939"/>
                  </a:lnTo>
                  <a:lnTo>
                    <a:pt x="2251718" y="116734"/>
                  </a:lnTo>
                  <a:lnTo>
                    <a:pt x="2297057" y="158570"/>
                  </a:lnTo>
                  <a:lnTo>
                    <a:pt x="2361484" y="239342"/>
                  </a:lnTo>
                  <a:lnTo>
                    <a:pt x="2387865" y="265833"/>
                  </a:lnTo>
                  <a:lnTo>
                    <a:pt x="2422922" y="290902"/>
                  </a:lnTo>
                  <a:lnTo>
                    <a:pt x="2465165" y="313986"/>
                  </a:lnTo>
                  <a:lnTo>
                    <a:pt x="2513105" y="334519"/>
                  </a:lnTo>
                  <a:lnTo>
                    <a:pt x="2565250" y="351936"/>
                  </a:lnTo>
                  <a:lnTo>
                    <a:pt x="2620111" y="365672"/>
                  </a:lnTo>
                  <a:lnTo>
                    <a:pt x="2676198" y="375162"/>
                  </a:lnTo>
                  <a:lnTo>
                    <a:pt x="2732020" y="379842"/>
                  </a:lnTo>
                  <a:lnTo>
                    <a:pt x="3028260" y="391043"/>
                  </a:lnTo>
                  <a:lnTo>
                    <a:pt x="3136731" y="414996"/>
                  </a:lnTo>
                  <a:lnTo>
                    <a:pt x="3181896" y="443226"/>
                  </a:lnTo>
                  <a:lnTo>
                    <a:pt x="3203240" y="492021"/>
                  </a:lnTo>
                  <a:lnTo>
                    <a:pt x="3211026" y="601622"/>
                  </a:lnTo>
                  <a:lnTo>
                    <a:pt x="3218433" y="644058"/>
                  </a:lnTo>
                  <a:lnTo>
                    <a:pt x="3234087" y="688392"/>
                  </a:lnTo>
                  <a:lnTo>
                    <a:pt x="3256872" y="732952"/>
                  </a:lnTo>
                  <a:lnTo>
                    <a:pt x="3285672" y="776068"/>
                  </a:lnTo>
                  <a:lnTo>
                    <a:pt x="3319369" y="816067"/>
                  </a:lnTo>
                  <a:lnTo>
                    <a:pt x="3356848" y="851279"/>
                  </a:lnTo>
                  <a:lnTo>
                    <a:pt x="3396992" y="880031"/>
                  </a:lnTo>
                  <a:lnTo>
                    <a:pt x="3603570" y="1005482"/>
                  </a:lnTo>
                  <a:lnTo>
                    <a:pt x="3644049" y="1037219"/>
                  </a:lnTo>
                  <a:lnTo>
                    <a:pt x="3681780" y="1079647"/>
                  </a:lnTo>
                  <a:lnTo>
                    <a:pt x="3712619" y="1127319"/>
                  </a:lnTo>
                  <a:lnTo>
                    <a:pt x="3732424" y="1174786"/>
                  </a:lnTo>
                  <a:lnTo>
                    <a:pt x="3776950" y="1331974"/>
                  </a:lnTo>
                  <a:lnTo>
                    <a:pt x="3872505" y="1658859"/>
                  </a:lnTo>
                  <a:lnTo>
                    <a:pt x="3880836" y="1694013"/>
                  </a:lnTo>
                  <a:lnTo>
                    <a:pt x="3876295" y="1709476"/>
                  </a:lnTo>
                  <a:lnTo>
                    <a:pt x="3857721" y="1725516"/>
                  </a:lnTo>
                  <a:lnTo>
                    <a:pt x="3828028" y="1740274"/>
                  </a:lnTo>
                  <a:lnTo>
                    <a:pt x="3790133" y="1751886"/>
                  </a:lnTo>
                  <a:lnTo>
                    <a:pt x="3651931" y="1783611"/>
                  </a:lnTo>
                  <a:lnTo>
                    <a:pt x="3618398" y="1794045"/>
                  </a:lnTo>
                  <a:lnTo>
                    <a:pt x="3582169" y="1809825"/>
                  </a:lnTo>
                  <a:lnTo>
                    <a:pt x="3547527" y="1828847"/>
                  </a:lnTo>
                  <a:lnTo>
                    <a:pt x="3437098" y="1916009"/>
                  </a:lnTo>
                  <a:lnTo>
                    <a:pt x="3406762" y="1953503"/>
                  </a:lnTo>
                  <a:lnTo>
                    <a:pt x="3397033" y="1995836"/>
                  </a:lnTo>
                  <a:lnTo>
                    <a:pt x="3407845" y="2037904"/>
                  </a:lnTo>
                  <a:lnTo>
                    <a:pt x="3439130" y="2074606"/>
                  </a:lnTo>
                  <a:lnTo>
                    <a:pt x="3562625" y="2170771"/>
                  </a:lnTo>
                  <a:lnTo>
                    <a:pt x="3711609" y="2257486"/>
                  </a:lnTo>
                  <a:lnTo>
                    <a:pt x="3742448" y="2280058"/>
                  </a:lnTo>
                  <a:lnTo>
                    <a:pt x="3772746" y="2310950"/>
                  </a:lnTo>
                  <a:lnTo>
                    <a:pt x="3801744" y="2348805"/>
                  </a:lnTo>
                  <a:lnTo>
                    <a:pt x="3828681" y="2392266"/>
                  </a:lnTo>
                  <a:lnTo>
                    <a:pt x="3852797" y="2439976"/>
                  </a:lnTo>
                  <a:lnTo>
                    <a:pt x="3873333" y="2490578"/>
                  </a:lnTo>
                  <a:lnTo>
                    <a:pt x="3889528" y="2542714"/>
                  </a:lnTo>
                  <a:lnTo>
                    <a:pt x="3900623" y="2595027"/>
                  </a:lnTo>
                  <a:lnTo>
                    <a:pt x="3944832" y="2872052"/>
                  </a:lnTo>
                  <a:lnTo>
                    <a:pt x="3945142" y="2918201"/>
                  </a:lnTo>
                  <a:lnTo>
                    <a:pt x="3932664" y="2963160"/>
                  </a:lnTo>
                  <a:lnTo>
                    <a:pt x="3909187" y="3003834"/>
                  </a:lnTo>
                  <a:lnTo>
                    <a:pt x="3876499" y="3037129"/>
                  </a:lnTo>
                  <a:lnTo>
                    <a:pt x="3836386" y="3059948"/>
                  </a:lnTo>
                  <a:lnTo>
                    <a:pt x="3668276" y="3124287"/>
                  </a:lnTo>
                  <a:lnTo>
                    <a:pt x="3243601" y="3389526"/>
                  </a:lnTo>
                  <a:lnTo>
                    <a:pt x="3202116" y="3409629"/>
                  </a:lnTo>
                  <a:lnTo>
                    <a:pt x="3153074" y="3424419"/>
                  </a:lnTo>
                  <a:lnTo>
                    <a:pt x="3102496" y="3432514"/>
                  </a:lnTo>
                  <a:lnTo>
                    <a:pt x="3056403" y="3432528"/>
                  </a:lnTo>
                  <a:lnTo>
                    <a:pt x="2907724" y="3416602"/>
                  </a:lnTo>
                  <a:lnTo>
                    <a:pt x="2857803" y="3404912"/>
                  </a:lnTo>
                  <a:lnTo>
                    <a:pt x="2806177" y="3382077"/>
                  </a:lnTo>
                  <a:lnTo>
                    <a:pt x="2758829" y="3351337"/>
                  </a:lnTo>
                  <a:lnTo>
                    <a:pt x="2721745" y="3315930"/>
                  </a:lnTo>
                  <a:lnTo>
                    <a:pt x="2629493" y="3203077"/>
                  </a:lnTo>
                  <a:lnTo>
                    <a:pt x="2592447" y="3166692"/>
                  </a:lnTo>
                  <a:lnTo>
                    <a:pt x="2575447" y="3154316"/>
                  </a:lnTo>
                  <a:lnTo>
                    <a:pt x="2556636" y="3147635"/>
                  </a:lnTo>
                  <a:lnTo>
                    <a:pt x="2538258" y="3147089"/>
                  </a:lnTo>
                  <a:lnTo>
                    <a:pt x="2522559" y="3153116"/>
                  </a:lnTo>
                  <a:lnTo>
                    <a:pt x="2476872" y="3199197"/>
                  </a:lnTo>
                  <a:lnTo>
                    <a:pt x="2408397" y="3278338"/>
                  </a:lnTo>
                  <a:lnTo>
                    <a:pt x="2346081" y="3353201"/>
                  </a:lnTo>
                  <a:lnTo>
                    <a:pt x="2318876" y="3386453"/>
                  </a:lnTo>
                  <a:lnTo>
                    <a:pt x="2293495" y="3420679"/>
                  </a:lnTo>
                  <a:lnTo>
                    <a:pt x="2269003" y="3459431"/>
                  </a:lnTo>
                  <a:lnTo>
                    <a:pt x="2245685" y="3501938"/>
                  </a:lnTo>
                  <a:lnTo>
                    <a:pt x="2223824" y="3547430"/>
                  </a:lnTo>
                  <a:lnTo>
                    <a:pt x="2203704" y="3595135"/>
                  </a:lnTo>
                  <a:lnTo>
                    <a:pt x="2185609" y="3644283"/>
                  </a:lnTo>
                  <a:lnTo>
                    <a:pt x="2169822" y="3694103"/>
                  </a:lnTo>
                  <a:lnTo>
                    <a:pt x="2156628" y="3743824"/>
                  </a:lnTo>
                  <a:lnTo>
                    <a:pt x="2146310" y="3792676"/>
                  </a:lnTo>
                  <a:lnTo>
                    <a:pt x="2139152" y="3839887"/>
                  </a:lnTo>
                  <a:lnTo>
                    <a:pt x="2135437" y="3884686"/>
                  </a:lnTo>
                  <a:lnTo>
                    <a:pt x="2112996" y="4396420"/>
                  </a:lnTo>
                  <a:lnTo>
                    <a:pt x="2163470" y="5177659"/>
                  </a:lnTo>
                </a:path>
              </a:pathLst>
            </a:custGeom>
            <a:ln w="3175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6">
            <a:extLst>
              <a:ext uri="{FF2B5EF4-FFF2-40B4-BE49-F238E27FC236}">
                <a16:creationId xmlns:a16="http://schemas.microsoft.com/office/drawing/2014/main" id="{8BC84D83-EB25-0D81-11E7-EF7D11A05D7A}"/>
              </a:ext>
            </a:extLst>
          </p:cNvPr>
          <p:cNvSpPr txBox="1"/>
          <p:nvPr/>
        </p:nvSpPr>
        <p:spPr>
          <a:xfrm>
            <a:off x="477729" y="2714122"/>
            <a:ext cx="4712970" cy="7136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MOB</a:t>
            </a:r>
            <a:r>
              <a:rPr lang="pt-P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ILITY SOLUTIONS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  <a:p>
            <a:pPr marL="12700" marR="5080">
              <a:lnSpc>
                <a:spcPct val="100800"/>
              </a:lnSpc>
              <a:spcBef>
                <a:spcPts val="95"/>
              </a:spcBef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Vinci Sans Expanded"/>
              <a:cs typeface="Vinci Sans Expanded"/>
            </a:endParaRPr>
          </a:p>
        </p:txBody>
      </p:sp>
      <p:pic>
        <p:nvPicPr>
          <p:cNvPr id="3" name="Image 43">
            <a:extLst>
              <a:ext uri="{FF2B5EF4-FFF2-40B4-BE49-F238E27FC236}">
                <a16:creationId xmlns:a16="http://schemas.microsoft.com/office/drawing/2014/main" id="{D9ADCFC9-D62C-40C4-FBA2-07CEE81F58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30756" y="400739"/>
            <a:ext cx="2103120" cy="320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B8C4FC-B02D-A81C-275A-9DF2711AF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900" y="5667375"/>
            <a:ext cx="1097280" cy="3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7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D122D-20DF-3D1A-4A38-850D74F9A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hatsApp Video 2024-10-16 at 20.07.22">
            <a:hlinkClick r:id="" action="ppaction://media"/>
            <a:extLst>
              <a:ext uri="{FF2B5EF4-FFF2-40B4-BE49-F238E27FC236}">
                <a16:creationId xmlns:a16="http://schemas.microsoft.com/office/drawing/2014/main" id="{9750A784-E016-3A0A-0D58-CC5C863B75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5527" y="316706"/>
            <a:ext cx="3301064" cy="58709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5B652D-891A-4BA7-B1D1-4BBA0E91DE99}"/>
              </a:ext>
            </a:extLst>
          </p:cNvPr>
          <p:cNvSpPr/>
          <p:nvPr/>
        </p:nvSpPr>
        <p:spPr>
          <a:xfrm>
            <a:off x="5664151" y="316706"/>
            <a:ext cx="4419649" cy="5672138"/>
          </a:xfrm>
          <a:prstGeom prst="rect">
            <a:avLst/>
          </a:prstGeom>
          <a:gradFill>
            <a:gsLst>
              <a:gs pos="70000">
                <a:schemeClr val="bg1">
                  <a:lumMod val="95000"/>
                </a:schemeClr>
              </a:gs>
              <a:gs pos="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300">
              <a:defRPr/>
            </a:pPr>
            <a:endParaRPr lang="en-US" sz="1489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VINCI Energies Logo PNG Vector (PDF, SVG) Free Download">
            <a:extLst>
              <a:ext uri="{FF2B5EF4-FFF2-40B4-BE49-F238E27FC236}">
                <a16:creationId xmlns:a16="http://schemas.microsoft.com/office/drawing/2014/main" id="{61DCDD02-AF62-1999-B1DD-87AF42C5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30" y="667151"/>
            <a:ext cx="519056" cy="1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6B5A9-971F-C27D-C403-5289BC5B917C}"/>
              </a:ext>
            </a:extLst>
          </p:cNvPr>
          <p:cNvSpPr txBox="1">
            <a:spLocks/>
          </p:cNvSpPr>
          <p:nvPr/>
        </p:nvSpPr>
        <p:spPr>
          <a:xfrm>
            <a:off x="451414" y="2192029"/>
            <a:ext cx="1704895" cy="3066339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6300">
              <a:defRPr/>
            </a:pPr>
            <a:r>
              <a:rPr lang="en-US" sz="2316" dirty="0">
                <a:solidFill>
                  <a:srgbClr val="0069B4"/>
                </a:solidFill>
                <a:latin typeface="Vinci Sans Light" panose="02000000000000000000" pitchFamily="50" charset="0"/>
              </a:rPr>
              <a:t>TICKETING </a:t>
            </a:r>
            <a:br>
              <a:rPr lang="en-US" sz="2316" dirty="0">
                <a:solidFill>
                  <a:srgbClr val="0069B4"/>
                </a:solidFill>
                <a:latin typeface="Vinci Sans Light" panose="02000000000000000000" pitchFamily="50" charset="0"/>
              </a:rPr>
            </a:br>
            <a:r>
              <a:rPr lang="en-US" sz="2316" dirty="0">
                <a:solidFill>
                  <a:srgbClr val="0069B4"/>
                </a:solidFill>
                <a:latin typeface="Vinci Sans Light" panose="02000000000000000000" pitchFamily="50" charset="0"/>
              </a:rPr>
              <a:t>SOLUTIONS </a:t>
            </a:r>
          </a:p>
          <a:p>
            <a:pPr defTabSz="756300">
              <a:defRPr/>
            </a:pPr>
            <a:endParaRPr lang="en-US" sz="1158" dirty="0">
              <a:solidFill>
                <a:prstClr val="black"/>
              </a:solidFill>
            </a:endParaRPr>
          </a:p>
          <a:p>
            <a:pPr defTabSz="756300">
              <a:defRPr/>
            </a:pPr>
            <a:r>
              <a:rPr lang="en-US" sz="993" b="1" dirty="0">
                <a:solidFill>
                  <a:prstClr val="black"/>
                </a:solidFill>
              </a:rPr>
              <a:t>Fully integrated </a:t>
            </a:r>
            <a:r>
              <a:rPr lang="en-US" sz="993" dirty="0">
                <a:solidFill>
                  <a:prstClr val="black"/>
                </a:solidFill>
              </a:rPr>
              <a:t>solutions (open-loop, closed-loop)</a:t>
            </a:r>
          </a:p>
          <a:p>
            <a:pPr marL="295430" lvl="1" indent="-144432" defTabSz="756300">
              <a:buFont typeface="Wingdings" panose="05000000000000000000" pitchFamily="2" charset="2"/>
              <a:buChar char="§"/>
              <a:defRPr/>
            </a:pPr>
            <a:r>
              <a:rPr lang="en-US" sz="993" dirty="0">
                <a:solidFill>
                  <a:prstClr val="black"/>
                </a:solidFill>
                <a:latin typeface="Vinci Sans Extra Light" panose="02000000000000000000" pitchFamily="50" charset="0"/>
              </a:rPr>
              <a:t>Validation and sales </a:t>
            </a:r>
          </a:p>
          <a:p>
            <a:pPr marL="295430" lvl="1" indent="-144432" defTabSz="756300">
              <a:buFont typeface="Wingdings" panose="05000000000000000000" pitchFamily="2" charset="2"/>
              <a:buChar char="§"/>
              <a:defRPr/>
            </a:pPr>
            <a:r>
              <a:rPr lang="en-US" sz="993" dirty="0">
                <a:solidFill>
                  <a:prstClr val="black"/>
                </a:solidFill>
                <a:latin typeface="Vinci Sans Extra Light" panose="02000000000000000000" pitchFamily="50" charset="0"/>
              </a:rPr>
              <a:t>Driver consoles</a:t>
            </a:r>
          </a:p>
          <a:p>
            <a:pPr marL="295430" lvl="1" indent="-144432" defTabSz="756300">
              <a:buFont typeface="Wingdings" panose="05000000000000000000" pitchFamily="2" charset="2"/>
              <a:buChar char="§"/>
              <a:defRPr/>
            </a:pPr>
            <a:r>
              <a:rPr lang="en-US" sz="993" dirty="0">
                <a:solidFill>
                  <a:prstClr val="black"/>
                </a:solidFill>
                <a:latin typeface="Vinci Sans Extra Light" panose="02000000000000000000" pitchFamily="50" charset="0"/>
              </a:rPr>
              <a:t>SAE | operations</a:t>
            </a:r>
          </a:p>
          <a:p>
            <a:pPr marL="295430" lvl="1" indent="-144432" defTabSz="756300">
              <a:buFont typeface="Wingdings" panose="05000000000000000000" pitchFamily="2" charset="2"/>
              <a:buChar char="§"/>
              <a:defRPr/>
            </a:pPr>
            <a:r>
              <a:rPr lang="en-US" sz="993" dirty="0">
                <a:solidFill>
                  <a:prstClr val="black"/>
                </a:solidFill>
                <a:latin typeface="Vinci Sans Extra Light" panose="02000000000000000000" pitchFamily="50" charset="0"/>
              </a:rPr>
              <a:t>Passenger information </a:t>
            </a:r>
          </a:p>
          <a:p>
            <a:pPr marL="295430" lvl="1" indent="-144432" defTabSz="756300">
              <a:buFont typeface="Wingdings" panose="05000000000000000000" pitchFamily="2" charset="2"/>
              <a:buChar char="§"/>
              <a:defRPr/>
            </a:pPr>
            <a:r>
              <a:rPr lang="en-US" sz="993" dirty="0">
                <a:solidFill>
                  <a:prstClr val="black"/>
                </a:solidFill>
                <a:latin typeface="Vinci Sans Extra Light" panose="02000000000000000000" pitchFamily="50" charset="0"/>
              </a:rPr>
              <a:t>Driver </a:t>
            </a:r>
            <a:r>
              <a:rPr lang="en-US" sz="993" dirty="0" err="1">
                <a:solidFill>
                  <a:prstClr val="black"/>
                </a:solidFill>
                <a:latin typeface="Vinci Sans Extra Light" panose="02000000000000000000" pitchFamily="50" charset="0"/>
              </a:rPr>
              <a:t>behaviour</a:t>
            </a:r>
            <a:r>
              <a:rPr lang="en-US" sz="993" dirty="0">
                <a:solidFill>
                  <a:prstClr val="black"/>
                </a:solidFill>
                <a:latin typeface="Vinci Sans Extra Light" panose="02000000000000000000" pitchFamily="50" charset="0"/>
              </a:rPr>
              <a:t>, accident prevention, predictive maintenance, …</a:t>
            </a:r>
          </a:p>
          <a:p>
            <a:pPr marL="295430" lvl="1" indent="-144432" defTabSz="756300">
              <a:buFont typeface="Wingdings" panose="05000000000000000000" pitchFamily="2" charset="2"/>
              <a:buChar char="§"/>
              <a:defRPr/>
            </a:pPr>
            <a:r>
              <a:rPr lang="en-US" sz="993" dirty="0">
                <a:solidFill>
                  <a:prstClr val="black"/>
                </a:solidFill>
                <a:latin typeface="Vinci Sans Extra Light" panose="02000000000000000000" pitchFamily="50" charset="0"/>
              </a:rPr>
              <a:t>Communications</a:t>
            </a:r>
          </a:p>
          <a:p>
            <a:pPr defTabSz="756300">
              <a:defRPr/>
            </a:pPr>
            <a:endParaRPr lang="en-US" sz="993" dirty="0">
              <a:solidFill>
                <a:prstClr val="black"/>
              </a:solidFill>
            </a:endParaRPr>
          </a:p>
          <a:p>
            <a:pPr defTabSz="756300">
              <a:defRPr/>
            </a:pPr>
            <a:r>
              <a:rPr lang="en-US" sz="993" b="1" dirty="0">
                <a:solidFill>
                  <a:prstClr val="black"/>
                </a:solidFill>
              </a:rPr>
              <a:t>Proprietary </a:t>
            </a:r>
            <a:r>
              <a:rPr lang="en-US" sz="993" dirty="0">
                <a:solidFill>
                  <a:prstClr val="black"/>
                </a:solidFill>
              </a:rPr>
              <a:t>validation and sales </a:t>
            </a:r>
            <a:r>
              <a:rPr lang="en-US" sz="993" dirty="0" err="1">
                <a:solidFill>
                  <a:prstClr val="black"/>
                </a:solidFill>
              </a:rPr>
              <a:t>HW</a:t>
            </a:r>
            <a:r>
              <a:rPr lang="en-US" sz="993" dirty="0">
                <a:solidFill>
                  <a:prstClr val="black"/>
                </a:solidFill>
              </a:rPr>
              <a:t> solutions</a:t>
            </a:r>
          </a:p>
          <a:p>
            <a:pPr defTabSz="756300">
              <a:defRPr/>
            </a:pPr>
            <a:endParaRPr lang="en-US" sz="993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defTabSz="756300">
              <a:defRPr/>
            </a:pPr>
            <a:r>
              <a:rPr lang="en-US" sz="993" dirty="0">
                <a:solidFill>
                  <a:prstClr val="black"/>
                </a:solidFill>
                <a:ea typeface="Times New Roman" panose="02020603050405020304" pitchFamily="18" charset="0"/>
              </a:rPr>
              <a:t>Turnkey </a:t>
            </a:r>
            <a:r>
              <a:rPr lang="en-US" sz="993" b="1" dirty="0">
                <a:solidFill>
                  <a:prstClr val="black"/>
                </a:solidFill>
                <a:ea typeface="Times New Roman" panose="02020603050405020304" pitchFamily="18" charset="0"/>
              </a:rPr>
              <a:t>integration of third-party solutions</a:t>
            </a:r>
            <a:endParaRPr lang="en-US" sz="993" dirty="0">
              <a:solidFill>
                <a:prstClr val="black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6851822-EE2B-5DC8-3CD7-989401BE1693}"/>
              </a:ext>
            </a:extLst>
          </p:cNvPr>
          <p:cNvSpPr txBox="1">
            <a:spLocks/>
          </p:cNvSpPr>
          <p:nvPr/>
        </p:nvSpPr>
        <p:spPr>
          <a:xfrm>
            <a:off x="2773287" y="2192029"/>
            <a:ext cx="1646363" cy="1828501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6300">
              <a:defRPr/>
            </a:pPr>
            <a:r>
              <a:rPr lang="en-US" sz="2316" dirty="0">
                <a:solidFill>
                  <a:srgbClr val="0069B4"/>
                </a:solidFill>
                <a:latin typeface="Vinci Sans Light" panose="02000000000000000000" pitchFamily="50" charset="0"/>
              </a:rPr>
              <a:t>ICT </a:t>
            </a:r>
            <a:br>
              <a:rPr lang="en-US" sz="2316" dirty="0">
                <a:solidFill>
                  <a:srgbClr val="0069B4"/>
                </a:solidFill>
                <a:latin typeface="Vinci Sans Light" panose="02000000000000000000" pitchFamily="50" charset="0"/>
              </a:rPr>
            </a:br>
            <a:r>
              <a:rPr lang="en-US" sz="2316" dirty="0">
                <a:solidFill>
                  <a:srgbClr val="0069B4"/>
                </a:solidFill>
                <a:latin typeface="Vinci Sans Light" panose="02000000000000000000" pitchFamily="50" charset="0"/>
              </a:rPr>
              <a:t>SYSTEMS </a:t>
            </a:r>
          </a:p>
          <a:p>
            <a:pPr defTabSz="756300">
              <a:defRPr/>
            </a:pPr>
            <a:endParaRPr lang="en-US" sz="1158" b="1" dirty="0">
              <a:solidFill>
                <a:prstClr val="black"/>
              </a:solidFill>
            </a:endParaRPr>
          </a:p>
          <a:p>
            <a:pPr defTabSz="756300">
              <a:defRPr/>
            </a:pPr>
            <a:r>
              <a:rPr lang="en-US" sz="993" b="1" dirty="0">
                <a:solidFill>
                  <a:prstClr val="black"/>
                </a:solidFill>
              </a:rPr>
              <a:t>Bespoke</a:t>
            </a:r>
            <a:r>
              <a:rPr lang="en-US" sz="993" dirty="0">
                <a:solidFill>
                  <a:prstClr val="black"/>
                </a:solidFill>
              </a:rPr>
              <a:t> intelligent business and operations management </a:t>
            </a:r>
            <a:r>
              <a:rPr lang="en-US" sz="993" b="1" dirty="0">
                <a:solidFill>
                  <a:prstClr val="black"/>
                </a:solidFill>
              </a:rPr>
              <a:t>systems</a:t>
            </a:r>
            <a:r>
              <a:rPr lang="en-US" sz="993" dirty="0">
                <a:solidFill>
                  <a:prstClr val="black"/>
                </a:solidFill>
              </a:rPr>
              <a:t> </a:t>
            </a:r>
          </a:p>
          <a:p>
            <a:pPr defTabSz="756300">
              <a:defRPr/>
            </a:pPr>
            <a:r>
              <a:rPr lang="en-US" sz="993" dirty="0">
                <a:solidFill>
                  <a:prstClr val="black"/>
                </a:solidFill>
                <a:latin typeface="Vinci Sans Extra Light" panose="02000000000000000000" pitchFamily="50" charset="0"/>
              </a:rPr>
              <a:t>(central systems)</a:t>
            </a:r>
          </a:p>
          <a:p>
            <a:pPr defTabSz="756300">
              <a:defRPr/>
            </a:pPr>
            <a:endParaRPr lang="en-US" sz="993" dirty="0">
              <a:solidFill>
                <a:prstClr val="black"/>
              </a:solidFill>
            </a:endParaRPr>
          </a:p>
          <a:p>
            <a:pPr defTabSz="756300">
              <a:defRPr/>
            </a:pPr>
            <a:r>
              <a:rPr lang="en-US" sz="993" b="1" dirty="0">
                <a:solidFill>
                  <a:prstClr val="black"/>
                </a:solidFill>
              </a:rPr>
              <a:t>Contactless</a:t>
            </a:r>
            <a:r>
              <a:rPr lang="en-US" sz="993" dirty="0">
                <a:solidFill>
                  <a:prstClr val="black"/>
                </a:solidFill>
              </a:rPr>
              <a:t> payment solutions </a:t>
            </a:r>
            <a:r>
              <a:rPr lang="en-US" sz="993" dirty="0">
                <a:solidFill>
                  <a:prstClr val="black"/>
                </a:solidFill>
                <a:latin typeface="Vinci Sans Extra Light" panose="02000000000000000000" pitchFamily="50" charset="0"/>
              </a:rPr>
              <a:t>(EMV/mass transit)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E8B821-576F-6210-07F4-2D121212A776}"/>
              </a:ext>
            </a:extLst>
          </p:cNvPr>
          <p:cNvSpPr txBox="1">
            <a:spLocks/>
          </p:cNvSpPr>
          <p:nvPr/>
        </p:nvSpPr>
        <p:spPr>
          <a:xfrm>
            <a:off x="4671896" y="2192029"/>
            <a:ext cx="1646363" cy="1477827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6300">
              <a:defRPr/>
            </a:pPr>
            <a:r>
              <a:rPr lang="en-US" sz="2316" dirty="0">
                <a:solidFill>
                  <a:srgbClr val="0069B4"/>
                </a:solidFill>
                <a:latin typeface="Vinci Sans Light" panose="02000000000000000000" pitchFamily="50" charset="0"/>
              </a:rPr>
              <a:t>FUL SERVICE CONTRACTS </a:t>
            </a:r>
          </a:p>
          <a:p>
            <a:pPr defTabSz="756300">
              <a:defRPr/>
            </a:pPr>
            <a:endParaRPr lang="en-US" sz="1158" dirty="0">
              <a:solidFill>
                <a:prstClr val="black"/>
              </a:solidFill>
            </a:endParaRPr>
          </a:p>
          <a:p>
            <a:pPr defTabSz="756300">
              <a:defRPr/>
            </a:pPr>
            <a:r>
              <a:rPr lang="en-US" sz="993" dirty="0">
                <a:solidFill>
                  <a:prstClr val="black"/>
                </a:solidFill>
              </a:rPr>
              <a:t>Installation, maintenance and field services for </a:t>
            </a:r>
            <a:r>
              <a:rPr lang="en-US" sz="993" b="1" dirty="0">
                <a:solidFill>
                  <a:prstClr val="black"/>
                </a:solidFill>
              </a:rPr>
              <a:t>full-service outsourcing </a:t>
            </a:r>
          </a:p>
          <a:p>
            <a:pPr marL="252093" indent="-252093" defTabSz="756300">
              <a:spcBef>
                <a:spcPts val="331"/>
              </a:spcBef>
              <a:buFont typeface="Wingdings" panose="05000000000000000000" pitchFamily="2" charset="2"/>
              <a:buChar char="§"/>
              <a:defRPr/>
            </a:pPr>
            <a:endParaRPr lang="en-US" sz="1158" b="1" dirty="0">
              <a:solidFill>
                <a:prstClr val="black"/>
              </a:solidFill>
            </a:endParaRPr>
          </a:p>
        </p:txBody>
      </p:sp>
      <p:grpSp>
        <p:nvGrpSpPr>
          <p:cNvPr id="10" name="Graphic 14">
            <a:extLst>
              <a:ext uri="{FF2B5EF4-FFF2-40B4-BE49-F238E27FC236}">
                <a16:creationId xmlns:a16="http://schemas.microsoft.com/office/drawing/2014/main" id="{D70A6D27-7C11-7F1C-7C7E-A0F9AA8AFB40}"/>
              </a:ext>
            </a:extLst>
          </p:cNvPr>
          <p:cNvGrpSpPr/>
          <p:nvPr/>
        </p:nvGrpSpPr>
        <p:grpSpPr>
          <a:xfrm>
            <a:off x="3098948" y="4042566"/>
            <a:ext cx="295944" cy="125254"/>
            <a:chOff x="5126000" y="5553687"/>
            <a:chExt cx="345667" cy="146299"/>
          </a:xfrm>
          <a:solidFill>
            <a:srgbClr val="000000"/>
          </a:solidFill>
        </p:grpSpPr>
        <p:grpSp>
          <p:nvGrpSpPr>
            <p:cNvPr id="11" name="Graphic 14">
              <a:extLst>
                <a:ext uri="{FF2B5EF4-FFF2-40B4-BE49-F238E27FC236}">
                  <a16:creationId xmlns:a16="http://schemas.microsoft.com/office/drawing/2014/main" id="{1E4F54CA-1EC9-87D0-1AF2-A170762FC186}"/>
                </a:ext>
              </a:extLst>
            </p:cNvPr>
            <p:cNvGrpSpPr/>
            <p:nvPr/>
          </p:nvGrpSpPr>
          <p:grpSpPr>
            <a:xfrm>
              <a:off x="5126000" y="5553687"/>
              <a:ext cx="95995" cy="117722"/>
              <a:chOff x="5126000" y="5553687"/>
              <a:chExt cx="95995" cy="117722"/>
            </a:xfrm>
            <a:solidFill>
              <a:srgbClr val="000000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DAE110-5DA5-5944-BBD2-C3D1183D4AD8}"/>
                  </a:ext>
                </a:extLst>
              </p:cNvPr>
              <p:cNvSpPr/>
              <p:nvPr/>
            </p:nvSpPr>
            <p:spPr>
              <a:xfrm>
                <a:off x="5173605" y="5553687"/>
                <a:ext cx="23944" cy="27194"/>
              </a:xfrm>
              <a:custGeom>
                <a:avLst/>
                <a:gdLst>
                  <a:gd name="connsiteX0" fmla="*/ 17725 w 23944"/>
                  <a:gd name="connsiteY0" fmla="*/ 18866 h 27194"/>
                  <a:gd name="connsiteX1" fmla="*/ 23828 w 23944"/>
                  <a:gd name="connsiteY1" fmla="*/ 0 h 27194"/>
                  <a:gd name="connsiteX2" fmla="*/ 6392 w 23944"/>
                  <a:gd name="connsiteY2" fmla="*/ 9004 h 27194"/>
                  <a:gd name="connsiteX3" fmla="*/ 140 w 23944"/>
                  <a:gd name="connsiteY3" fmla="*/ 27137 h 27194"/>
                  <a:gd name="connsiteX4" fmla="*/ 17725 w 23944"/>
                  <a:gd name="connsiteY4" fmla="*/ 18866 h 2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44" h="27194">
                    <a:moveTo>
                      <a:pt x="17725" y="18866"/>
                    </a:moveTo>
                    <a:cubicBezTo>
                      <a:pt x="21795" y="13787"/>
                      <a:pt x="24557" y="6968"/>
                      <a:pt x="23828" y="0"/>
                    </a:cubicBezTo>
                    <a:cubicBezTo>
                      <a:pt x="17871" y="295"/>
                      <a:pt x="10601" y="3921"/>
                      <a:pt x="6392" y="9004"/>
                    </a:cubicBezTo>
                    <a:cubicBezTo>
                      <a:pt x="2613" y="13356"/>
                      <a:pt x="-732" y="20461"/>
                      <a:pt x="140" y="27137"/>
                    </a:cubicBezTo>
                    <a:cubicBezTo>
                      <a:pt x="6827" y="27716"/>
                      <a:pt x="13509" y="23802"/>
                      <a:pt x="17725" y="18866"/>
                    </a:cubicBezTo>
                  </a:path>
                </a:pathLst>
              </a:custGeom>
              <a:solidFill>
                <a:srgbClr val="0000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6300">
                  <a:defRPr/>
                </a:pPr>
                <a:endParaRPr lang="en-US" sz="148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DF657D9-14F3-2235-4A43-20A0C9E73CFB}"/>
                  </a:ext>
                </a:extLst>
              </p:cNvPr>
              <p:cNvSpPr/>
              <p:nvPr/>
            </p:nvSpPr>
            <p:spPr>
              <a:xfrm>
                <a:off x="5126000" y="5582089"/>
                <a:ext cx="95995" cy="89320"/>
              </a:xfrm>
              <a:custGeom>
                <a:avLst/>
                <a:gdLst>
                  <a:gd name="connsiteX0" fmla="*/ 71357 w 95995"/>
                  <a:gd name="connsiteY0" fmla="*/ 39 h 89320"/>
                  <a:gd name="connsiteX1" fmla="*/ 48750 w 95995"/>
                  <a:gd name="connsiteY1" fmla="*/ 5538 h 89320"/>
                  <a:gd name="connsiteX2" fmla="*/ 29325 w 95995"/>
                  <a:gd name="connsiteY2" fmla="*/ 470 h 89320"/>
                  <a:gd name="connsiteX3" fmla="*/ 4977 w 95995"/>
                  <a:gd name="connsiteY3" fmla="*/ 15227 h 89320"/>
                  <a:gd name="connsiteX4" fmla="*/ 12371 w 95995"/>
                  <a:gd name="connsiteY4" fmla="*/ 74406 h 89320"/>
                  <a:gd name="connsiteX5" fmla="*/ 31064 w 95995"/>
                  <a:gd name="connsiteY5" fmla="*/ 89313 h 89320"/>
                  <a:gd name="connsiteX6" fmla="*/ 50344 w 95995"/>
                  <a:gd name="connsiteY6" fmla="*/ 84536 h 89320"/>
                  <a:gd name="connsiteX7" fmla="*/ 69763 w 95995"/>
                  <a:gd name="connsiteY7" fmla="*/ 89168 h 89320"/>
                  <a:gd name="connsiteX8" fmla="*/ 87882 w 95995"/>
                  <a:gd name="connsiteY8" fmla="*/ 74696 h 89320"/>
                  <a:gd name="connsiteX9" fmla="*/ 95996 w 95995"/>
                  <a:gd name="connsiteY9" fmla="*/ 58058 h 89320"/>
                  <a:gd name="connsiteX10" fmla="*/ 80200 w 95995"/>
                  <a:gd name="connsiteY10" fmla="*/ 34182 h 89320"/>
                  <a:gd name="connsiteX11" fmla="*/ 92954 w 95995"/>
                  <a:gd name="connsiteY11" fmla="*/ 11754 h 89320"/>
                  <a:gd name="connsiteX12" fmla="*/ 71357 w 95995"/>
                  <a:gd name="connsiteY12" fmla="*/ 39 h 8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995" h="89320">
                    <a:moveTo>
                      <a:pt x="71357" y="39"/>
                    </a:moveTo>
                    <a:cubicBezTo>
                      <a:pt x="61645" y="-538"/>
                      <a:pt x="53387" y="5538"/>
                      <a:pt x="48750" y="5538"/>
                    </a:cubicBezTo>
                    <a:cubicBezTo>
                      <a:pt x="44109" y="5538"/>
                      <a:pt x="37007" y="329"/>
                      <a:pt x="29325" y="470"/>
                    </a:cubicBezTo>
                    <a:cubicBezTo>
                      <a:pt x="19327" y="617"/>
                      <a:pt x="10050" y="6257"/>
                      <a:pt x="4977" y="15227"/>
                    </a:cubicBezTo>
                    <a:cubicBezTo>
                      <a:pt x="-5459" y="33172"/>
                      <a:pt x="2223" y="59791"/>
                      <a:pt x="12371" y="74406"/>
                    </a:cubicBezTo>
                    <a:cubicBezTo>
                      <a:pt x="17299" y="81637"/>
                      <a:pt x="23238" y="89599"/>
                      <a:pt x="31064" y="89313"/>
                    </a:cubicBezTo>
                    <a:cubicBezTo>
                      <a:pt x="38458" y="89023"/>
                      <a:pt x="41356" y="84536"/>
                      <a:pt x="50344" y="84536"/>
                    </a:cubicBezTo>
                    <a:cubicBezTo>
                      <a:pt x="59325" y="84536"/>
                      <a:pt x="61936" y="89313"/>
                      <a:pt x="69763" y="89168"/>
                    </a:cubicBezTo>
                    <a:cubicBezTo>
                      <a:pt x="77880" y="89023"/>
                      <a:pt x="82954" y="81934"/>
                      <a:pt x="87882" y="74696"/>
                    </a:cubicBezTo>
                    <a:cubicBezTo>
                      <a:pt x="93536" y="66453"/>
                      <a:pt x="95850" y="58494"/>
                      <a:pt x="95996" y="58058"/>
                    </a:cubicBezTo>
                    <a:cubicBezTo>
                      <a:pt x="95850" y="57913"/>
                      <a:pt x="80344" y="51978"/>
                      <a:pt x="80200" y="34182"/>
                    </a:cubicBezTo>
                    <a:cubicBezTo>
                      <a:pt x="80054" y="19281"/>
                      <a:pt x="92374" y="12193"/>
                      <a:pt x="92954" y="11754"/>
                    </a:cubicBezTo>
                    <a:cubicBezTo>
                      <a:pt x="85997" y="1487"/>
                      <a:pt x="75126" y="329"/>
                      <a:pt x="71357" y="39"/>
                    </a:cubicBezTo>
                  </a:path>
                </a:pathLst>
              </a:custGeom>
              <a:solidFill>
                <a:srgbClr val="0000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6300">
                  <a:defRPr/>
                </a:pPr>
                <a:endParaRPr lang="en-US" sz="148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2" name="Graphic 14">
              <a:extLst>
                <a:ext uri="{FF2B5EF4-FFF2-40B4-BE49-F238E27FC236}">
                  <a16:creationId xmlns:a16="http://schemas.microsoft.com/office/drawing/2014/main" id="{7695BC2A-BE70-874C-57C6-7FA4EF3EEAF8}"/>
                </a:ext>
              </a:extLst>
            </p:cNvPr>
            <p:cNvGrpSpPr/>
            <p:nvPr/>
          </p:nvGrpSpPr>
          <p:grpSpPr>
            <a:xfrm>
              <a:off x="5241134" y="5561962"/>
              <a:ext cx="230533" cy="138024"/>
              <a:chOff x="5241134" y="5561962"/>
              <a:chExt cx="230533" cy="138024"/>
            </a:xfrm>
            <a:solidFill>
              <a:srgbClr val="000000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2C5BCDB-1EDA-AE8C-C9F5-96EDBC79AC21}"/>
                  </a:ext>
                </a:extLst>
              </p:cNvPr>
              <p:cNvSpPr/>
              <p:nvPr/>
            </p:nvSpPr>
            <p:spPr>
              <a:xfrm>
                <a:off x="5241134" y="5561962"/>
                <a:ext cx="76593" cy="108539"/>
              </a:xfrm>
              <a:custGeom>
                <a:avLst/>
                <a:gdLst>
                  <a:gd name="connsiteX0" fmla="*/ 40786 w 76593"/>
                  <a:gd name="connsiteY0" fmla="*/ 0 h 108539"/>
                  <a:gd name="connsiteX1" fmla="*/ 76594 w 76593"/>
                  <a:gd name="connsiteY1" fmla="*/ 35653 h 108539"/>
                  <a:gd name="connsiteX2" fmla="*/ 40257 w 76593"/>
                  <a:gd name="connsiteY2" fmla="*/ 71457 h 108539"/>
                  <a:gd name="connsiteX3" fmla="*/ 16886 w 76593"/>
                  <a:gd name="connsiteY3" fmla="*/ 71457 h 108539"/>
                  <a:gd name="connsiteX4" fmla="*/ 16886 w 76593"/>
                  <a:gd name="connsiteY4" fmla="*/ 108539 h 108539"/>
                  <a:gd name="connsiteX5" fmla="*/ 0 w 76593"/>
                  <a:gd name="connsiteY5" fmla="*/ 108539 h 108539"/>
                  <a:gd name="connsiteX6" fmla="*/ 0 w 76593"/>
                  <a:gd name="connsiteY6" fmla="*/ 0 h 108539"/>
                  <a:gd name="connsiteX7" fmla="*/ 40786 w 76593"/>
                  <a:gd name="connsiteY7" fmla="*/ 0 h 108539"/>
                  <a:gd name="connsiteX8" fmla="*/ 16886 w 76593"/>
                  <a:gd name="connsiteY8" fmla="*/ 57316 h 108539"/>
                  <a:gd name="connsiteX9" fmla="*/ 36261 w 76593"/>
                  <a:gd name="connsiteY9" fmla="*/ 57316 h 108539"/>
                  <a:gd name="connsiteX10" fmla="*/ 59330 w 76593"/>
                  <a:gd name="connsiteY10" fmla="*/ 35728 h 108539"/>
                  <a:gd name="connsiteX11" fmla="*/ 36337 w 76593"/>
                  <a:gd name="connsiteY11" fmla="*/ 14217 h 108539"/>
                  <a:gd name="connsiteX12" fmla="*/ 16886 w 76593"/>
                  <a:gd name="connsiteY12" fmla="*/ 14217 h 108539"/>
                  <a:gd name="connsiteX13" fmla="*/ 16886 w 76593"/>
                  <a:gd name="connsiteY13" fmla="*/ 57316 h 108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93" h="108539">
                    <a:moveTo>
                      <a:pt x="40786" y="0"/>
                    </a:moveTo>
                    <a:cubicBezTo>
                      <a:pt x="61895" y="0"/>
                      <a:pt x="76594" y="14517"/>
                      <a:pt x="76594" y="35653"/>
                    </a:cubicBezTo>
                    <a:cubicBezTo>
                      <a:pt x="76594" y="56864"/>
                      <a:pt x="61593" y="71457"/>
                      <a:pt x="40257" y="71457"/>
                    </a:cubicBezTo>
                    <a:lnTo>
                      <a:pt x="16886" y="71457"/>
                    </a:lnTo>
                    <a:lnTo>
                      <a:pt x="16886" y="108539"/>
                    </a:lnTo>
                    <a:lnTo>
                      <a:pt x="0" y="108539"/>
                    </a:lnTo>
                    <a:lnTo>
                      <a:pt x="0" y="0"/>
                    </a:lnTo>
                    <a:lnTo>
                      <a:pt x="40786" y="0"/>
                    </a:lnTo>
                    <a:close/>
                    <a:moveTo>
                      <a:pt x="16886" y="57316"/>
                    </a:moveTo>
                    <a:lnTo>
                      <a:pt x="36261" y="57316"/>
                    </a:lnTo>
                    <a:cubicBezTo>
                      <a:pt x="50963" y="57316"/>
                      <a:pt x="59330" y="49419"/>
                      <a:pt x="59330" y="35728"/>
                    </a:cubicBezTo>
                    <a:cubicBezTo>
                      <a:pt x="59330" y="22040"/>
                      <a:pt x="50963" y="14217"/>
                      <a:pt x="36337" y="14217"/>
                    </a:cubicBezTo>
                    <a:lnTo>
                      <a:pt x="16886" y="14217"/>
                    </a:lnTo>
                    <a:lnTo>
                      <a:pt x="16886" y="57316"/>
                    </a:lnTo>
                    <a:close/>
                  </a:path>
                </a:pathLst>
              </a:custGeom>
              <a:solidFill>
                <a:srgbClr val="0000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6300">
                  <a:defRPr/>
                </a:pPr>
                <a:endParaRPr lang="en-US" sz="148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57172D7-1649-6A84-AD08-DF837CBA8084}"/>
                  </a:ext>
                </a:extLst>
              </p:cNvPr>
              <p:cNvSpPr/>
              <p:nvPr/>
            </p:nvSpPr>
            <p:spPr>
              <a:xfrm>
                <a:off x="5322140" y="5589943"/>
                <a:ext cx="67398" cy="81911"/>
              </a:xfrm>
              <a:custGeom>
                <a:avLst/>
                <a:gdLst>
                  <a:gd name="connsiteX0" fmla="*/ 0 w 67398"/>
                  <a:gd name="connsiteY0" fmla="*/ 58068 h 81911"/>
                  <a:gd name="connsiteX1" fmla="*/ 29479 w 67398"/>
                  <a:gd name="connsiteY1" fmla="*/ 34675 h 81911"/>
                  <a:gd name="connsiteX2" fmla="*/ 51188 w 67398"/>
                  <a:gd name="connsiteY2" fmla="*/ 33397 h 81911"/>
                  <a:gd name="connsiteX3" fmla="*/ 51188 w 67398"/>
                  <a:gd name="connsiteY3" fmla="*/ 27305 h 81911"/>
                  <a:gd name="connsiteX4" fmla="*/ 35283 w 67398"/>
                  <a:gd name="connsiteY4" fmla="*/ 13239 h 81911"/>
                  <a:gd name="connsiteX5" fmla="*/ 18546 w 67398"/>
                  <a:gd name="connsiteY5" fmla="*/ 24823 h 81911"/>
                  <a:gd name="connsiteX6" fmla="*/ 3167 w 67398"/>
                  <a:gd name="connsiteY6" fmla="*/ 24823 h 81911"/>
                  <a:gd name="connsiteX7" fmla="*/ 35886 w 67398"/>
                  <a:gd name="connsiteY7" fmla="*/ 0 h 81911"/>
                  <a:gd name="connsiteX8" fmla="*/ 67398 w 67398"/>
                  <a:gd name="connsiteY8" fmla="*/ 26025 h 81911"/>
                  <a:gd name="connsiteX9" fmla="*/ 67398 w 67398"/>
                  <a:gd name="connsiteY9" fmla="*/ 80558 h 81911"/>
                  <a:gd name="connsiteX10" fmla="*/ 51791 w 67398"/>
                  <a:gd name="connsiteY10" fmla="*/ 80558 h 81911"/>
                  <a:gd name="connsiteX11" fmla="*/ 51791 w 67398"/>
                  <a:gd name="connsiteY11" fmla="*/ 67546 h 81911"/>
                  <a:gd name="connsiteX12" fmla="*/ 51415 w 67398"/>
                  <a:gd name="connsiteY12" fmla="*/ 67546 h 81911"/>
                  <a:gd name="connsiteX13" fmla="*/ 26387 w 67398"/>
                  <a:gd name="connsiteY13" fmla="*/ 81912 h 81911"/>
                  <a:gd name="connsiteX14" fmla="*/ 0 w 67398"/>
                  <a:gd name="connsiteY14" fmla="*/ 58068 h 81911"/>
                  <a:gd name="connsiteX15" fmla="*/ 51188 w 67398"/>
                  <a:gd name="connsiteY15" fmla="*/ 50923 h 81911"/>
                  <a:gd name="connsiteX16" fmla="*/ 51188 w 67398"/>
                  <a:gd name="connsiteY16" fmla="*/ 44680 h 81911"/>
                  <a:gd name="connsiteX17" fmla="*/ 31662 w 67398"/>
                  <a:gd name="connsiteY17" fmla="*/ 45883 h 81911"/>
                  <a:gd name="connsiteX18" fmla="*/ 16435 w 67398"/>
                  <a:gd name="connsiteY18" fmla="*/ 57618 h 81911"/>
                  <a:gd name="connsiteX19" fmla="*/ 30909 w 67398"/>
                  <a:gd name="connsiteY19" fmla="*/ 69050 h 81911"/>
                  <a:gd name="connsiteX20" fmla="*/ 51188 w 67398"/>
                  <a:gd name="connsiteY20" fmla="*/ 50923 h 8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398" h="81911">
                    <a:moveTo>
                      <a:pt x="0" y="58068"/>
                    </a:moveTo>
                    <a:cubicBezTo>
                      <a:pt x="0" y="44227"/>
                      <a:pt x="10630" y="35728"/>
                      <a:pt x="29479" y="34675"/>
                    </a:cubicBezTo>
                    <a:lnTo>
                      <a:pt x="51188" y="33397"/>
                    </a:lnTo>
                    <a:lnTo>
                      <a:pt x="51188" y="27305"/>
                    </a:lnTo>
                    <a:cubicBezTo>
                      <a:pt x="51188" y="18504"/>
                      <a:pt x="45233" y="13239"/>
                      <a:pt x="35283" y="13239"/>
                    </a:cubicBezTo>
                    <a:cubicBezTo>
                      <a:pt x="25858" y="13239"/>
                      <a:pt x="19977" y="17751"/>
                      <a:pt x="18546" y="24823"/>
                    </a:cubicBezTo>
                    <a:lnTo>
                      <a:pt x="3167" y="24823"/>
                    </a:lnTo>
                    <a:cubicBezTo>
                      <a:pt x="4072" y="10530"/>
                      <a:pt x="16284" y="0"/>
                      <a:pt x="35886" y="0"/>
                    </a:cubicBezTo>
                    <a:cubicBezTo>
                      <a:pt x="55111" y="0"/>
                      <a:pt x="67398" y="10154"/>
                      <a:pt x="67398" y="26025"/>
                    </a:cubicBezTo>
                    <a:lnTo>
                      <a:pt x="67398" y="80558"/>
                    </a:lnTo>
                    <a:lnTo>
                      <a:pt x="51791" y="80558"/>
                    </a:lnTo>
                    <a:lnTo>
                      <a:pt x="51791" y="67546"/>
                    </a:lnTo>
                    <a:lnTo>
                      <a:pt x="51415" y="67546"/>
                    </a:lnTo>
                    <a:cubicBezTo>
                      <a:pt x="46818" y="76346"/>
                      <a:pt x="36790" y="81912"/>
                      <a:pt x="26387" y="81912"/>
                    </a:cubicBezTo>
                    <a:cubicBezTo>
                      <a:pt x="10857" y="81912"/>
                      <a:pt x="0" y="72284"/>
                      <a:pt x="0" y="58068"/>
                    </a:cubicBezTo>
                    <a:close/>
                    <a:moveTo>
                      <a:pt x="51188" y="50923"/>
                    </a:moveTo>
                    <a:lnTo>
                      <a:pt x="51188" y="44680"/>
                    </a:lnTo>
                    <a:lnTo>
                      <a:pt x="31662" y="45883"/>
                    </a:lnTo>
                    <a:cubicBezTo>
                      <a:pt x="21937" y="46560"/>
                      <a:pt x="16435" y="50848"/>
                      <a:pt x="16435" y="57618"/>
                    </a:cubicBezTo>
                    <a:cubicBezTo>
                      <a:pt x="16435" y="64536"/>
                      <a:pt x="22164" y="69050"/>
                      <a:pt x="30909" y="69050"/>
                    </a:cubicBezTo>
                    <a:cubicBezTo>
                      <a:pt x="42292" y="69050"/>
                      <a:pt x="51188" y="61227"/>
                      <a:pt x="51188" y="509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6300">
                  <a:defRPr/>
                </a:pPr>
                <a:endParaRPr lang="en-US" sz="148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8ADF50-73A4-866D-27D2-92FD44648689}"/>
                  </a:ext>
                </a:extLst>
              </p:cNvPr>
              <p:cNvSpPr/>
              <p:nvPr/>
            </p:nvSpPr>
            <p:spPr>
              <a:xfrm>
                <a:off x="5396430" y="5591372"/>
                <a:ext cx="75237" cy="108614"/>
              </a:xfrm>
              <a:custGeom>
                <a:avLst/>
                <a:gdLst>
                  <a:gd name="connsiteX0" fmla="*/ 7842 w 75237"/>
                  <a:gd name="connsiteY0" fmla="*/ 108239 h 108614"/>
                  <a:gd name="connsiteX1" fmla="*/ 7842 w 75237"/>
                  <a:gd name="connsiteY1" fmla="*/ 95075 h 108614"/>
                  <a:gd name="connsiteX2" fmla="*/ 13117 w 75237"/>
                  <a:gd name="connsiteY2" fmla="*/ 95376 h 108614"/>
                  <a:gd name="connsiteX3" fmla="*/ 27214 w 75237"/>
                  <a:gd name="connsiteY3" fmla="*/ 84094 h 108614"/>
                  <a:gd name="connsiteX4" fmla="*/ 28647 w 75237"/>
                  <a:gd name="connsiteY4" fmla="*/ 79205 h 108614"/>
                  <a:gd name="connsiteX5" fmla="*/ 0 w 75237"/>
                  <a:gd name="connsiteY5" fmla="*/ 0 h 108614"/>
                  <a:gd name="connsiteX6" fmla="*/ 17640 w 75237"/>
                  <a:gd name="connsiteY6" fmla="*/ 0 h 108614"/>
                  <a:gd name="connsiteX7" fmla="*/ 37695 w 75237"/>
                  <a:gd name="connsiteY7" fmla="*/ 64387 h 108614"/>
                  <a:gd name="connsiteX8" fmla="*/ 37993 w 75237"/>
                  <a:gd name="connsiteY8" fmla="*/ 64387 h 108614"/>
                  <a:gd name="connsiteX9" fmla="*/ 58051 w 75237"/>
                  <a:gd name="connsiteY9" fmla="*/ 0 h 108614"/>
                  <a:gd name="connsiteX10" fmla="*/ 75237 w 75237"/>
                  <a:gd name="connsiteY10" fmla="*/ 0 h 108614"/>
                  <a:gd name="connsiteX11" fmla="*/ 45534 w 75237"/>
                  <a:gd name="connsiteY11" fmla="*/ 83266 h 108614"/>
                  <a:gd name="connsiteX12" fmla="*/ 14475 w 75237"/>
                  <a:gd name="connsiteY12" fmla="*/ 108615 h 108614"/>
                  <a:gd name="connsiteX13" fmla="*/ 7842 w 75237"/>
                  <a:gd name="connsiteY13" fmla="*/ 108239 h 10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237" h="108614">
                    <a:moveTo>
                      <a:pt x="7842" y="108239"/>
                    </a:moveTo>
                    <a:lnTo>
                      <a:pt x="7842" y="95075"/>
                    </a:lnTo>
                    <a:cubicBezTo>
                      <a:pt x="9045" y="95376"/>
                      <a:pt x="11759" y="95376"/>
                      <a:pt x="13117" y="95376"/>
                    </a:cubicBezTo>
                    <a:cubicBezTo>
                      <a:pt x="20655" y="95376"/>
                      <a:pt x="24727" y="92217"/>
                      <a:pt x="27214" y="84094"/>
                    </a:cubicBezTo>
                    <a:cubicBezTo>
                      <a:pt x="27214" y="83943"/>
                      <a:pt x="28647" y="79280"/>
                      <a:pt x="28647" y="79205"/>
                    </a:cubicBezTo>
                    <a:lnTo>
                      <a:pt x="0" y="0"/>
                    </a:lnTo>
                    <a:lnTo>
                      <a:pt x="17640" y="0"/>
                    </a:lnTo>
                    <a:lnTo>
                      <a:pt x="37695" y="64387"/>
                    </a:lnTo>
                    <a:lnTo>
                      <a:pt x="37993" y="64387"/>
                    </a:lnTo>
                    <a:lnTo>
                      <a:pt x="58051" y="0"/>
                    </a:lnTo>
                    <a:lnTo>
                      <a:pt x="75237" y="0"/>
                    </a:lnTo>
                    <a:lnTo>
                      <a:pt x="45534" y="83266"/>
                    </a:lnTo>
                    <a:cubicBezTo>
                      <a:pt x="38752" y="102447"/>
                      <a:pt x="30909" y="108615"/>
                      <a:pt x="14475" y="108615"/>
                    </a:cubicBezTo>
                    <a:cubicBezTo>
                      <a:pt x="13117" y="108615"/>
                      <a:pt x="9045" y="108464"/>
                      <a:pt x="7842" y="108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6300">
                  <a:defRPr/>
                </a:pPr>
                <a:endParaRPr lang="en-US" sz="148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06BB98CF-3575-CB02-16C5-F33DDE200B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6339" y="4020962"/>
            <a:ext cx="347321" cy="162083"/>
          </a:xfrm>
          <a:prstGeom prst="rect">
            <a:avLst/>
          </a:prstGeom>
        </p:spPr>
      </p:pic>
      <p:pic>
        <p:nvPicPr>
          <p:cNvPr id="34" name="Picture 33" descr="A hand holding a card&#10;&#10;Description automatically generated">
            <a:extLst>
              <a:ext uri="{FF2B5EF4-FFF2-40B4-BE49-F238E27FC236}">
                <a16:creationId xmlns:a16="http://schemas.microsoft.com/office/drawing/2014/main" id="{D4E19DBA-D3BB-A0E0-B345-1D56E65E8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456" y="4020058"/>
            <a:ext cx="294318" cy="172552"/>
          </a:xfrm>
          <a:prstGeom prst="rect">
            <a:avLst/>
          </a:prstGeom>
        </p:spPr>
      </p:pic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DD239B86-D0D3-380E-6F43-953815E49CF4}"/>
              </a:ext>
            </a:extLst>
          </p:cNvPr>
          <p:cNvSpPr txBox="1">
            <a:spLocks/>
          </p:cNvSpPr>
          <p:nvPr/>
        </p:nvSpPr>
        <p:spPr>
          <a:xfrm>
            <a:off x="441688" y="872351"/>
            <a:ext cx="8311628" cy="32516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smtClean="0">
                <a:solidFill>
                  <a:srgbClr val="92D050"/>
                </a:solidFill>
                <a:latin typeface="Vinci Sans Black" panose="020000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PT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647" dirty="0"/>
              <a:t>AXIANS MOBILITY</a:t>
            </a:r>
            <a:br>
              <a:rPr lang="en-US" sz="2647" dirty="0"/>
            </a:br>
            <a:r>
              <a:rPr lang="en-US" sz="2647" dirty="0">
                <a:latin typeface="Vinci Sans Extra Light" panose="02000000000000000000" pitchFamily="50" charset="0"/>
              </a:rPr>
              <a:t>DIGITAL SOLUTIONS FOR GREENER MOBILITY</a:t>
            </a:r>
          </a:p>
          <a:p>
            <a:endParaRPr lang="en-US" sz="2647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48106CD-A284-8E40-FEE7-D674D9DCFA1F}"/>
              </a:ext>
            </a:extLst>
          </p:cNvPr>
          <p:cNvSpPr txBox="1">
            <a:spLocks/>
          </p:cNvSpPr>
          <p:nvPr/>
        </p:nvSpPr>
        <p:spPr>
          <a:xfrm>
            <a:off x="370934" y="1430843"/>
            <a:ext cx="5222463" cy="219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56300">
              <a:spcBef>
                <a:spcPts val="827"/>
              </a:spcBef>
              <a:buNone/>
              <a:defRPr/>
            </a:pP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A </a:t>
            </a:r>
            <a:r>
              <a:rPr lang="pt-PT" sz="1323" dirty="0" err="1">
                <a:solidFill>
                  <a:prstClr val="black"/>
                </a:solidFill>
                <a:latin typeface="Vinci Sans Light" panose="02000000000000000000" pitchFamily="50" charset="0"/>
              </a:rPr>
              <a:t>leading</a:t>
            </a: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 </a:t>
            </a:r>
            <a:r>
              <a:rPr lang="pt-PT" sz="1323" dirty="0" err="1">
                <a:solidFill>
                  <a:prstClr val="black"/>
                </a:solidFill>
                <a:latin typeface="Vinci Sans Light" panose="02000000000000000000" pitchFamily="50" charset="0"/>
              </a:rPr>
              <a:t>ticketing</a:t>
            </a: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 </a:t>
            </a:r>
            <a:r>
              <a:rPr lang="pt-PT" sz="1323" dirty="0" err="1">
                <a:solidFill>
                  <a:prstClr val="black"/>
                </a:solidFill>
                <a:latin typeface="Vinci Sans Light" panose="02000000000000000000" pitchFamily="50" charset="0"/>
              </a:rPr>
              <a:t>solutions</a:t>
            </a: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 </a:t>
            </a:r>
            <a:r>
              <a:rPr lang="pt-PT" sz="1323" dirty="0" err="1">
                <a:solidFill>
                  <a:prstClr val="black"/>
                </a:solidFill>
                <a:latin typeface="Vinci Sans Light" panose="02000000000000000000" pitchFamily="50" charset="0"/>
              </a:rPr>
              <a:t>provider</a:t>
            </a: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, </a:t>
            </a:r>
            <a:r>
              <a:rPr lang="pt-PT" sz="1323" dirty="0" err="1">
                <a:solidFill>
                  <a:prstClr val="black"/>
                </a:solidFill>
                <a:latin typeface="Vinci Sans Light" panose="02000000000000000000" pitchFamily="50" charset="0"/>
              </a:rPr>
              <a:t>integrated</a:t>
            </a: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 in Vinci </a:t>
            </a:r>
            <a:r>
              <a:rPr lang="pt-PT" sz="1323" dirty="0" err="1">
                <a:solidFill>
                  <a:prstClr val="black"/>
                </a:solidFill>
                <a:latin typeface="Vinci Sans Light" panose="02000000000000000000" pitchFamily="50" charset="0"/>
              </a:rPr>
              <a:t>group</a:t>
            </a: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, </a:t>
            </a:r>
            <a:r>
              <a:rPr lang="pt-PT" sz="1323" dirty="0" err="1">
                <a:solidFill>
                  <a:prstClr val="black"/>
                </a:solidFill>
                <a:latin typeface="Vinci Sans Light" panose="02000000000000000000" pitchFamily="50" charset="0"/>
              </a:rPr>
              <a:t>with</a:t>
            </a: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 more </a:t>
            </a:r>
            <a:r>
              <a:rPr lang="pt-PT" sz="1323" dirty="0" err="1">
                <a:solidFill>
                  <a:prstClr val="black"/>
                </a:solidFill>
                <a:latin typeface="Vinci Sans Light" panose="02000000000000000000" pitchFamily="50" charset="0"/>
              </a:rPr>
              <a:t>than</a:t>
            </a: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 25 </a:t>
            </a:r>
            <a:r>
              <a:rPr lang="pt-PT" sz="1323" dirty="0" err="1">
                <a:solidFill>
                  <a:prstClr val="black"/>
                </a:solidFill>
                <a:latin typeface="Vinci Sans Light" panose="02000000000000000000" pitchFamily="50" charset="0"/>
              </a:rPr>
              <a:t>years</a:t>
            </a: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 </a:t>
            </a:r>
            <a:r>
              <a:rPr lang="pt-PT" sz="1323" dirty="0" err="1">
                <a:solidFill>
                  <a:prstClr val="black"/>
                </a:solidFill>
                <a:latin typeface="Vinci Sans Light" panose="02000000000000000000" pitchFamily="50" charset="0"/>
              </a:rPr>
              <a:t>of</a:t>
            </a: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 </a:t>
            </a:r>
            <a:r>
              <a:rPr lang="pt-PT" sz="1323" dirty="0" err="1">
                <a:solidFill>
                  <a:prstClr val="black"/>
                </a:solidFill>
                <a:latin typeface="Vinci Sans Light" panose="02000000000000000000" pitchFamily="50" charset="0"/>
              </a:rPr>
              <a:t>experience</a:t>
            </a:r>
            <a:r>
              <a:rPr lang="pt-PT" sz="1323" dirty="0">
                <a:solidFill>
                  <a:prstClr val="black"/>
                </a:solidFill>
                <a:latin typeface="Vinci Sans Light" panose="02000000000000000000" pitchFamily="50" charset="0"/>
              </a:rPr>
              <a:t> </a:t>
            </a:r>
            <a:endParaRPr lang="en-US" sz="1323" dirty="0">
              <a:solidFill>
                <a:prstClr val="black"/>
              </a:solidFill>
              <a:latin typeface="Vinci Sans Light" panose="02000000000000000000" pitchFamily="50" charset="0"/>
            </a:endParaRPr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2F617BF5-5ABC-CBF0-4891-C1F14497EE79}"/>
              </a:ext>
            </a:extLst>
          </p:cNvPr>
          <p:cNvSpPr txBox="1">
            <a:spLocks/>
          </p:cNvSpPr>
          <p:nvPr/>
        </p:nvSpPr>
        <p:spPr>
          <a:xfrm>
            <a:off x="9730600" y="5991594"/>
            <a:ext cx="203200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45"/>
              </a:spcBef>
            </a:pPr>
            <a:fld id="{81D60167-4931-47E6-BA6A-407CBD079E47}" type="slidenum">
              <a:rPr lang="pt-PT" sz="900" smtClean="0">
                <a:solidFill>
                  <a:srgbClr val="004489"/>
                </a:solidFill>
                <a:latin typeface="Vinci Sans Light"/>
              </a:rPr>
              <a:pPr marL="38100">
                <a:spcBef>
                  <a:spcPts val="145"/>
                </a:spcBef>
              </a:pPr>
              <a:t>12</a:t>
            </a:fld>
            <a:endParaRPr lang="pt-PT" sz="900" dirty="0">
              <a:solidFill>
                <a:srgbClr val="004489"/>
              </a:solidFill>
              <a:latin typeface="Vinci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3439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C3F4E1-2DF5-420C-8043-2F1459D428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0689" y="1331673"/>
            <a:ext cx="5979639" cy="410385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1F7A3-F6E2-412D-947A-B00E187653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1688" y="870021"/>
            <a:ext cx="9642112" cy="32516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PT" dirty="0">
                <a:solidFill>
                  <a:srgbClr val="92D050"/>
                </a:solidFill>
              </a:rPr>
              <a:t>AXIANS MOBILITY </a:t>
            </a:r>
            <a:br>
              <a:rPr lang="pt-PT" sz="1489" dirty="0">
                <a:solidFill>
                  <a:srgbClr val="92D050"/>
                </a:solidFill>
              </a:rPr>
            </a:br>
            <a:r>
              <a:rPr lang="pt-PT" sz="1985" dirty="0">
                <a:solidFill>
                  <a:srgbClr val="92D050"/>
                </a:solidFill>
                <a:latin typeface="Vinci Sans Extra Light" panose="02000000000000000000" pitchFamily="50" charset="0"/>
              </a:rPr>
              <a:t>OUR CLIENTS | LISBON</a:t>
            </a:r>
            <a:endParaRPr lang="en-US" sz="1985" dirty="0">
              <a:solidFill>
                <a:srgbClr val="92D050"/>
              </a:solidFill>
              <a:latin typeface="Vinci Sans Extra Light" panose="02000000000000000000" pitchFamily="50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B089C80-4E74-4645-9437-FA278F6E0128}"/>
              </a:ext>
            </a:extLst>
          </p:cNvPr>
          <p:cNvSpPr txBox="1">
            <a:spLocks/>
          </p:cNvSpPr>
          <p:nvPr/>
        </p:nvSpPr>
        <p:spPr>
          <a:xfrm>
            <a:off x="492653" y="4467576"/>
            <a:ext cx="895094" cy="753911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978" b="1" dirty="0">
                <a:solidFill>
                  <a:srgbClr val="0069B4"/>
                </a:solidFill>
              </a:rPr>
              <a:t>60%+</a:t>
            </a:r>
          </a:p>
          <a:p>
            <a:pPr>
              <a:lnSpc>
                <a:spcPct val="80000"/>
              </a:lnSpc>
            </a:pPr>
            <a:r>
              <a:rPr lang="en-US" sz="868" dirty="0">
                <a:solidFill>
                  <a:schemeClr val="bg1">
                    <a:lumMod val="50000"/>
                  </a:schemeClr>
                </a:solidFill>
                <a:latin typeface="Vinci Sans Extra Light" panose="02000000000000000000" pitchFamily="50" charset="0"/>
                <a:cs typeface="Arial"/>
              </a:rPr>
              <a:t>PUBLIC TRANSIT TRIPS IN AML</a:t>
            </a:r>
          </a:p>
          <a:p>
            <a:pPr>
              <a:lnSpc>
                <a:spcPct val="80000"/>
              </a:lnSpc>
            </a:pPr>
            <a:endParaRPr lang="en-US" sz="868" dirty="0">
              <a:solidFill>
                <a:schemeClr val="bg1">
                  <a:lumMod val="50000"/>
                </a:schemeClr>
              </a:solidFill>
              <a:latin typeface="Vinci Sans Extra Light" panose="02000000000000000000" pitchFamily="50" charset="0"/>
              <a:cs typeface="Arial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E5D3901-33C8-4E32-A3B1-2811C205502C}"/>
              </a:ext>
            </a:extLst>
          </p:cNvPr>
          <p:cNvSpPr txBox="1">
            <a:spLocks/>
          </p:cNvSpPr>
          <p:nvPr/>
        </p:nvSpPr>
        <p:spPr>
          <a:xfrm>
            <a:off x="441687" y="1869757"/>
            <a:ext cx="3227418" cy="941591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963" b="1" dirty="0">
                <a:solidFill>
                  <a:srgbClr val="0069B4"/>
                </a:solidFill>
              </a:rPr>
              <a:t>~600 K</a:t>
            </a:r>
          </a:p>
          <a:p>
            <a:pPr>
              <a:lnSpc>
                <a:spcPct val="80000"/>
              </a:lnSpc>
            </a:pPr>
            <a:r>
              <a:rPr lang="en-US" sz="2068" dirty="0">
                <a:solidFill>
                  <a:schemeClr val="bg1">
                    <a:lumMod val="50000"/>
                  </a:schemeClr>
                </a:solidFill>
                <a:latin typeface="Vinci Sans Extra Light" panose="02000000000000000000" pitchFamily="50" charset="0"/>
                <a:cs typeface="Arial"/>
              </a:rPr>
              <a:t>PASSENGERS PER DAY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CB7F4F7-81C1-4393-89C9-6C43585CB56B}"/>
              </a:ext>
            </a:extLst>
          </p:cNvPr>
          <p:cNvSpPr txBox="1">
            <a:spLocks/>
          </p:cNvSpPr>
          <p:nvPr/>
        </p:nvSpPr>
        <p:spPr>
          <a:xfrm>
            <a:off x="492653" y="3080207"/>
            <a:ext cx="2415607" cy="1006994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963" b="1" dirty="0">
                <a:solidFill>
                  <a:srgbClr val="0069B4"/>
                </a:solidFill>
              </a:rPr>
              <a:t>300+ M</a:t>
            </a:r>
          </a:p>
          <a:p>
            <a:pPr>
              <a:lnSpc>
                <a:spcPct val="80000"/>
              </a:lnSpc>
            </a:pPr>
            <a:r>
              <a:rPr lang="en-US" sz="1323" dirty="0">
                <a:solidFill>
                  <a:schemeClr val="bg1">
                    <a:lumMod val="50000"/>
                  </a:schemeClr>
                </a:solidFill>
                <a:latin typeface="Vinci Sans Extra Light" panose="02000000000000000000" pitchFamily="50" charset="0"/>
                <a:cs typeface="Arial"/>
              </a:rPr>
              <a:t>TRANSACTIONS PER YEAR GO THROUGH OUR SYSTEMS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735F5BC-C7E2-4F15-9A65-679A1E19248F}"/>
              </a:ext>
            </a:extLst>
          </p:cNvPr>
          <p:cNvSpPr txBox="1">
            <a:spLocks/>
          </p:cNvSpPr>
          <p:nvPr/>
        </p:nvSpPr>
        <p:spPr>
          <a:xfrm>
            <a:off x="2737980" y="4467576"/>
            <a:ext cx="1311515" cy="540263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978" b="1" dirty="0">
                <a:solidFill>
                  <a:srgbClr val="0069B4"/>
                </a:solidFill>
              </a:rPr>
              <a:t>5 000+</a:t>
            </a:r>
            <a:br>
              <a:rPr lang="en-US" sz="2978" dirty="0">
                <a:solidFill>
                  <a:srgbClr val="0069B4"/>
                </a:solidFill>
                <a:latin typeface="Vinci Sans Light" panose="02000000000000000000" pitchFamily="50" charset="0"/>
              </a:rPr>
            </a:br>
            <a:r>
              <a:rPr lang="en-US" sz="868" dirty="0">
                <a:solidFill>
                  <a:schemeClr val="bg1">
                    <a:lumMod val="50000"/>
                  </a:schemeClr>
                </a:solidFill>
                <a:latin typeface="Vinci Sans Extra Light" panose="02000000000000000000" pitchFamily="50" charset="0"/>
                <a:cs typeface="Arial"/>
              </a:rPr>
              <a:t>DEVICES  </a:t>
            </a:r>
          </a:p>
        </p:txBody>
      </p:sp>
      <p:pic>
        <p:nvPicPr>
          <p:cNvPr id="11" name="Graphic 10" descr="Group with solid fill">
            <a:extLst>
              <a:ext uri="{FF2B5EF4-FFF2-40B4-BE49-F238E27FC236}">
                <a16:creationId xmlns:a16="http://schemas.microsoft.com/office/drawing/2014/main" id="{E8BD009A-88F3-41D4-859F-700531A2E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7437" y="1994713"/>
            <a:ext cx="430542" cy="430542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205B5E5-55CC-7D2E-468C-8367B8FFE28C}"/>
              </a:ext>
            </a:extLst>
          </p:cNvPr>
          <p:cNvSpPr txBox="1">
            <a:spLocks/>
          </p:cNvSpPr>
          <p:nvPr/>
        </p:nvSpPr>
        <p:spPr>
          <a:xfrm>
            <a:off x="1499328" y="4467576"/>
            <a:ext cx="1112136" cy="647087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978" b="1" dirty="0">
                <a:solidFill>
                  <a:srgbClr val="0069B4"/>
                </a:solidFill>
              </a:rPr>
              <a:t>2 500+</a:t>
            </a:r>
          </a:p>
          <a:p>
            <a:pPr>
              <a:lnSpc>
                <a:spcPct val="80000"/>
              </a:lnSpc>
            </a:pPr>
            <a:r>
              <a:rPr lang="en-US" sz="868" dirty="0">
                <a:solidFill>
                  <a:schemeClr val="bg1">
                    <a:lumMod val="50000"/>
                  </a:schemeClr>
                </a:solidFill>
                <a:latin typeface="Vinci Sans Extra Light" panose="02000000000000000000" pitchFamily="50" charset="0"/>
                <a:cs typeface="Arial"/>
              </a:rPr>
              <a:t>VEHICLES FROM </a:t>
            </a:r>
            <a:br>
              <a:rPr lang="en-US" sz="868" dirty="0">
                <a:solidFill>
                  <a:schemeClr val="bg1">
                    <a:lumMod val="50000"/>
                  </a:schemeClr>
                </a:solidFill>
                <a:latin typeface="Vinci Sans Extra Light" panose="02000000000000000000" pitchFamily="50" charset="0"/>
                <a:cs typeface="Arial"/>
              </a:rPr>
            </a:br>
            <a:r>
              <a:rPr lang="en-US" sz="868" dirty="0">
                <a:solidFill>
                  <a:schemeClr val="bg1">
                    <a:lumMod val="50000"/>
                  </a:schemeClr>
                </a:solidFill>
                <a:latin typeface="Vinci Sans Extra Light" panose="02000000000000000000" pitchFamily="50" charset="0"/>
                <a:cs typeface="Arial"/>
              </a:rPr>
              <a:t>DIVERSE OPERATORS</a:t>
            </a:r>
          </a:p>
        </p:txBody>
      </p:sp>
    </p:spTree>
    <p:extLst>
      <p:ext uri="{BB962C8B-B14F-4D97-AF65-F5344CB8AC3E}">
        <p14:creationId xmlns:p14="http://schemas.microsoft.com/office/powerpoint/2010/main" val="21393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7B1A3-21AA-0F17-2A74-5531AF506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E094B1-3BF2-1C41-9B50-1D387214238E}"/>
              </a:ext>
            </a:extLst>
          </p:cNvPr>
          <p:cNvSpPr txBox="1">
            <a:spLocks/>
          </p:cNvSpPr>
          <p:nvPr/>
        </p:nvSpPr>
        <p:spPr>
          <a:xfrm>
            <a:off x="441688" y="870021"/>
            <a:ext cx="9642112" cy="32516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smtClean="0">
                <a:solidFill>
                  <a:srgbClr val="0068B6"/>
                </a:solidFill>
                <a:latin typeface="Vinci Sans Black" panose="020000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P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6300">
              <a:lnSpc>
                <a:spcPct val="70000"/>
              </a:lnSpc>
              <a:spcBef>
                <a:spcPts val="827"/>
              </a:spcBef>
              <a:defRPr/>
            </a:pPr>
            <a:r>
              <a:rPr lang="en-US" sz="2647" dirty="0">
                <a:solidFill>
                  <a:srgbClr val="92D050"/>
                </a:solidFill>
              </a:rPr>
              <a:t>AXIANS MOBILITY </a:t>
            </a:r>
            <a:br>
              <a:rPr lang="en-US" sz="1489" dirty="0">
                <a:solidFill>
                  <a:srgbClr val="92D050"/>
                </a:solidFill>
              </a:rPr>
            </a:br>
            <a:r>
              <a:rPr lang="en-US" sz="1985" dirty="0">
                <a:solidFill>
                  <a:srgbClr val="92D050"/>
                </a:solidFill>
                <a:latin typeface="Vinci Sans Extra Light" panose="02000000000000000000" pitchFamily="50" charset="0"/>
              </a:rPr>
              <a:t>OUR FOOTPRINT | PUBLIC TRANSPORTATION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9F08403-ABE2-4273-BFB7-44334B5DB14D}"/>
              </a:ext>
            </a:extLst>
          </p:cNvPr>
          <p:cNvGraphicFramePr>
            <a:graphicFrameLocks/>
          </p:cNvGraphicFramePr>
          <p:nvPr/>
        </p:nvGraphicFramePr>
        <p:xfrm>
          <a:off x="6336691" y="1808479"/>
          <a:ext cx="3280299" cy="3257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B00-00009F710000}"/>
              </a:ext>
            </a:extLst>
          </p:cNvPr>
          <p:cNvGraphicFramePr>
            <a:graphicFrameLocks/>
          </p:cNvGraphicFramePr>
          <p:nvPr/>
        </p:nvGraphicFramePr>
        <p:xfrm>
          <a:off x="3463852" y="1808479"/>
          <a:ext cx="2699036" cy="347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900-000008000000}"/>
              </a:ext>
            </a:extLst>
          </p:cNvPr>
          <p:cNvGraphicFramePr>
            <a:graphicFrameLocks/>
          </p:cNvGraphicFramePr>
          <p:nvPr/>
        </p:nvGraphicFramePr>
        <p:xfrm>
          <a:off x="360796" y="1808479"/>
          <a:ext cx="2865557" cy="347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DC493A-6675-D45B-3B0E-F7412BA821D4}"/>
              </a:ext>
            </a:extLst>
          </p:cNvPr>
          <p:cNvSpPr txBox="1"/>
          <p:nvPr/>
        </p:nvSpPr>
        <p:spPr>
          <a:xfrm>
            <a:off x="8282361" y="5313894"/>
            <a:ext cx="1508746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10" dirty="0" err="1">
                <a:solidFill>
                  <a:schemeClr val="bg1">
                    <a:lumMod val="85000"/>
                  </a:schemeClr>
                </a:solidFill>
                <a:latin typeface="Vinci Sans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</a:t>
            </a:r>
            <a:r>
              <a:rPr lang="pt-PT" sz="910" dirty="0">
                <a:solidFill>
                  <a:schemeClr val="bg1">
                    <a:lumMod val="85000"/>
                  </a:schemeClr>
                </a:solidFill>
                <a:latin typeface="Vinci Sans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EU </a:t>
            </a:r>
            <a:r>
              <a:rPr lang="pt-PT" sz="910" dirty="0" err="1">
                <a:solidFill>
                  <a:schemeClr val="bg1">
                    <a:lumMod val="85000"/>
                  </a:schemeClr>
                </a:solidFill>
                <a:latin typeface="Vinci Sans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Pocketbook</a:t>
            </a:r>
            <a:r>
              <a:rPr lang="pt-PT" sz="910" dirty="0">
                <a:solidFill>
                  <a:schemeClr val="bg1">
                    <a:lumMod val="85000"/>
                  </a:schemeClr>
                </a:solidFill>
                <a:latin typeface="Vinci Sans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9E340-607C-C7F2-49D2-236C5AE8E1C6}"/>
              </a:ext>
            </a:extLst>
          </p:cNvPr>
          <p:cNvSpPr txBox="1"/>
          <p:nvPr/>
        </p:nvSpPr>
        <p:spPr>
          <a:xfrm>
            <a:off x="498630" y="4822696"/>
            <a:ext cx="2414180" cy="52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8" dirty="0">
                <a:solidFill>
                  <a:srgbClr val="0070C0"/>
                </a:solidFill>
                <a:latin typeface="Vinci Sans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Transport accounts for about </a:t>
            </a:r>
            <a:r>
              <a:rPr lang="en-US" sz="1158" dirty="0">
                <a:solidFill>
                  <a:srgbClr val="0070C0"/>
                </a:solidFill>
                <a:latin typeface="Vinci Sans Black" panose="020000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25% of CO2 emissions</a:t>
            </a:r>
            <a:r>
              <a:rPr lang="en-US" sz="1158" dirty="0">
                <a:solidFill>
                  <a:srgbClr val="0070C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
</a:t>
            </a:r>
            <a:endParaRPr lang="pt-PT" sz="1158" dirty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DD58F4-A196-713C-1C1A-D09FB844CAC6}"/>
              </a:ext>
            </a:extLst>
          </p:cNvPr>
          <p:cNvSpPr txBox="1"/>
          <p:nvPr/>
        </p:nvSpPr>
        <p:spPr>
          <a:xfrm>
            <a:off x="3462259" y="4822697"/>
            <a:ext cx="2645636" cy="52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8" dirty="0">
                <a:solidFill>
                  <a:srgbClr val="0070C0"/>
                </a:solidFill>
                <a:latin typeface="Vinci Sans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these, </a:t>
            </a:r>
            <a:r>
              <a:rPr lang="en-US" sz="1158" dirty="0">
                <a:solidFill>
                  <a:srgbClr val="0070C0"/>
                </a:solidFill>
                <a:latin typeface="Vinci Sans Black" panose="020000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72% are based on road transport</a:t>
            </a:r>
            <a:r>
              <a:rPr lang="en-US" sz="1158" dirty="0">
                <a:solidFill>
                  <a:srgbClr val="0070C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
</a:t>
            </a:r>
            <a:endParaRPr lang="pt-PT" sz="1158" dirty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3BBEBE-41C2-3B7A-7E2F-E76F75C96BBB}"/>
              </a:ext>
            </a:extLst>
          </p:cNvPr>
          <p:cNvSpPr txBox="1"/>
          <p:nvPr/>
        </p:nvSpPr>
        <p:spPr>
          <a:xfrm>
            <a:off x="7028735" y="4822696"/>
            <a:ext cx="2038807" cy="52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8" dirty="0">
                <a:solidFill>
                  <a:srgbClr val="0070C0"/>
                </a:solidFill>
                <a:latin typeface="Vinci Sans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of these, </a:t>
            </a:r>
            <a:r>
              <a:rPr lang="en-US" sz="1158" dirty="0">
                <a:solidFill>
                  <a:srgbClr val="0070C0"/>
                </a:solidFill>
                <a:latin typeface="Vinci Sans Black" panose="020000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61% originate from cars </a:t>
            </a:r>
            <a:r>
              <a:rPr lang="en-US" sz="1158" dirty="0">
                <a:solidFill>
                  <a:srgbClr val="0070C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
</a:t>
            </a:r>
            <a:endParaRPr lang="pt-PT" sz="1158" dirty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2B1FBDC-A4C1-145E-ABC5-FD5E57ACD0C9}"/>
              </a:ext>
            </a:extLst>
          </p:cNvPr>
          <p:cNvSpPr/>
          <p:nvPr/>
        </p:nvSpPr>
        <p:spPr>
          <a:xfrm>
            <a:off x="4860707" y="3846037"/>
            <a:ext cx="3280299" cy="186445"/>
          </a:xfrm>
          <a:custGeom>
            <a:avLst/>
            <a:gdLst>
              <a:gd name="connsiteX0" fmla="*/ 0 w 4238625"/>
              <a:gd name="connsiteY0" fmla="*/ 238125 h 238125"/>
              <a:gd name="connsiteX1" fmla="*/ 0 w 4238625"/>
              <a:gd name="connsiteY1" fmla="*/ 0 h 238125"/>
              <a:gd name="connsiteX2" fmla="*/ 4238625 w 4238625"/>
              <a:gd name="connsiteY2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8625" h="238125">
                <a:moveTo>
                  <a:pt x="0" y="238125"/>
                </a:moveTo>
                <a:lnTo>
                  <a:pt x="0" y="0"/>
                </a:lnTo>
                <a:lnTo>
                  <a:pt x="4238625" y="0"/>
                </a:lnTo>
              </a:path>
            </a:pathLst>
          </a:custGeom>
          <a:noFill/>
          <a:ln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89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1E1612B-842B-E128-66E1-87D80F7164B3}"/>
              </a:ext>
            </a:extLst>
          </p:cNvPr>
          <p:cNvSpPr/>
          <p:nvPr/>
        </p:nvSpPr>
        <p:spPr>
          <a:xfrm>
            <a:off x="1528326" y="3964206"/>
            <a:ext cx="3332381" cy="693261"/>
          </a:xfrm>
          <a:custGeom>
            <a:avLst/>
            <a:gdLst>
              <a:gd name="connsiteX0" fmla="*/ 0 w 4029075"/>
              <a:gd name="connsiteY0" fmla="*/ 0 h 838200"/>
              <a:gd name="connsiteX1" fmla="*/ 0 w 4029075"/>
              <a:gd name="connsiteY1" fmla="*/ 838200 h 838200"/>
              <a:gd name="connsiteX2" fmla="*/ 4029075 w 4029075"/>
              <a:gd name="connsiteY2" fmla="*/ 838200 h 838200"/>
              <a:gd name="connsiteX3" fmla="*/ 4029075 w 4029075"/>
              <a:gd name="connsiteY3" fmla="*/ 85725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838200">
                <a:moveTo>
                  <a:pt x="0" y="0"/>
                </a:moveTo>
                <a:lnTo>
                  <a:pt x="0" y="838200"/>
                </a:lnTo>
                <a:lnTo>
                  <a:pt x="4029075" y="838200"/>
                </a:lnTo>
                <a:lnTo>
                  <a:pt x="4029075" y="85725"/>
                </a:lnTo>
              </a:path>
            </a:pathLst>
          </a:custGeom>
          <a:noFill/>
          <a:ln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89"/>
          </a:p>
        </p:txBody>
      </p:sp>
    </p:spTree>
    <p:extLst>
      <p:ext uri="{BB962C8B-B14F-4D97-AF65-F5344CB8AC3E}">
        <p14:creationId xmlns:p14="http://schemas.microsoft.com/office/powerpoint/2010/main" val="38379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P spid="7" grpId="0"/>
      <p:bldP spid="17" grpId="0"/>
      <p:bldP spid="18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A6BF9-62F3-C665-CDAC-815BC9565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C928FC1-CE98-22B0-91B1-E1989AE04D0B}"/>
              </a:ext>
            </a:extLst>
          </p:cNvPr>
          <p:cNvSpPr txBox="1">
            <a:spLocks/>
          </p:cNvSpPr>
          <p:nvPr/>
        </p:nvSpPr>
        <p:spPr>
          <a:xfrm>
            <a:off x="441688" y="870021"/>
            <a:ext cx="9642112" cy="32516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smtClean="0">
                <a:solidFill>
                  <a:srgbClr val="0068B6"/>
                </a:solidFill>
                <a:latin typeface="Vinci Sans Black" panose="020000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P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6300">
              <a:lnSpc>
                <a:spcPct val="70000"/>
              </a:lnSpc>
              <a:spcBef>
                <a:spcPts val="827"/>
              </a:spcBef>
              <a:defRPr/>
            </a:pPr>
            <a:r>
              <a:rPr lang="en-US" sz="2647" dirty="0">
                <a:solidFill>
                  <a:srgbClr val="92D050"/>
                </a:solidFill>
              </a:rPr>
              <a:t>AXIANS MOBILITY </a:t>
            </a:r>
            <a:br>
              <a:rPr lang="en-US" sz="1489" dirty="0">
                <a:solidFill>
                  <a:srgbClr val="92D050"/>
                </a:solidFill>
              </a:rPr>
            </a:br>
            <a:r>
              <a:rPr lang="en-US" sz="1985" dirty="0">
                <a:solidFill>
                  <a:srgbClr val="92D050"/>
                </a:solidFill>
                <a:latin typeface="Vinci Sans Extra Light" panose="02000000000000000000" pitchFamily="50" charset="0"/>
              </a:rPr>
              <a:t>OUR FOOTPRINT | PUBLIC TRANSPORTATION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8DC852-9AE6-42BB-BA29-682798A02914}"/>
              </a:ext>
            </a:extLst>
          </p:cNvPr>
          <p:cNvGraphicFramePr>
            <a:graphicFrameLocks/>
          </p:cNvGraphicFramePr>
          <p:nvPr/>
        </p:nvGraphicFramePr>
        <p:xfrm>
          <a:off x="263913" y="1355465"/>
          <a:ext cx="2779931" cy="367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15611B-096B-5BF4-33AF-828FA4791304}"/>
              </a:ext>
            </a:extLst>
          </p:cNvPr>
          <p:cNvSpPr txBox="1"/>
          <p:nvPr/>
        </p:nvSpPr>
        <p:spPr>
          <a:xfrm>
            <a:off x="503199" y="4905314"/>
            <a:ext cx="2301359" cy="52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8" dirty="0">
                <a:solidFill>
                  <a:srgbClr val="0070C0"/>
                </a:solidFill>
                <a:latin typeface="Vinci Sans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2023, </a:t>
            </a:r>
            <a:r>
              <a:rPr lang="en-US" sz="1158" dirty="0">
                <a:solidFill>
                  <a:srgbClr val="0070C0"/>
                </a:solidFill>
                <a:latin typeface="Vinci Sans Black" panose="020000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87.2 % of trips (pass.km) in Portugal by car 
</a:t>
            </a:r>
            <a:endParaRPr lang="pt-PT" sz="1158" dirty="0">
              <a:solidFill>
                <a:srgbClr val="0070C0"/>
              </a:solidFill>
              <a:latin typeface="Vinci Sans Black" panose="020000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909BA5-4314-A5B4-C468-9F2098416279}"/>
              </a:ext>
            </a:extLst>
          </p:cNvPr>
          <p:cNvSpPr/>
          <p:nvPr/>
        </p:nvSpPr>
        <p:spPr>
          <a:xfrm>
            <a:off x="263913" y="1548296"/>
            <a:ext cx="2779931" cy="173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89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5B2192-A5A0-ED57-FF6A-2B304D00E0F2}"/>
              </a:ext>
            </a:extLst>
          </p:cNvPr>
          <p:cNvSpPr/>
          <p:nvPr/>
        </p:nvSpPr>
        <p:spPr>
          <a:xfrm>
            <a:off x="303824" y="2994564"/>
            <a:ext cx="2779931" cy="173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89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79275-D27E-080D-1789-9271BB0D2D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02"/>
          <a:stretch/>
        </p:blipFill>
        <p:spPr>
          <a:xfrm>
            <a:off x="3899594" y="1414370"/>
            <a:ext cx="2284613" cy="3357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8B63AA-EFA3-B9B6-442D-CB97E0D810D9}"/>
              </a:ext>
            </a:extLst>
          </p:cNvPr>
          <p:cNvSpPr txBox="1"/>
          <p:nvPr/>
        </p:nvSpPr>
        <p:spPr>
          <a:xfrm>
            <a:off x="3717762" y="4905314"/>
            <a:ext cx="2648275" cy="52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8" dirty="0">
                <a:solidFill>
                  <a:srgbClr val="0070C0"/>
                </a:solidFill>
                <a:latin typeface="Vinci Sans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 an average day, </a:t>
            </a:r>
            <a:r>
              <a:rPr lang="en-US" sz="1158" dirty="0">
                <a:solidFill>
                  <a:srgbClr val="0070C0"/>
                </a:solidFill>
                <a:latin typeface="Vinci Sans Black" panose="020000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390+ thousand cars enter the city of Lisbon  
</a:t>
            </a:r>
            <a:endParaRPr lang="pt-PT" sz="1158" dirty="0">
              <a:solidFill>
                <a:srgbClr val="0070C0"/>
              </a:solidFill>
              <a:latin typeface="Vinci Sans Black" panose="020000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AEAD5-B87B-82EF-97DC-4C347AA249A2}"/>
              </a:ext>
            </a:extLst>
          </p:cNvPr>
          <p:cNvSpPr txBox="1"/>
          <p:nvPr/>
        </p:nvSpPr>
        <p:spPr>
          <a:xfrm>
            <a:off x="7264650" y="4045392"/>
            <a:ext cx="1901564" cy="813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8" dirty="0">
                <a:solidFill>
                  <a:srgbClr val="0070C0"/>
                </a:solidFill>
                <a:latin typeface="Vinci Sans Black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Public Transport is key for sustainable mobility…</a:t>
            </a:r>
          </a:p>
          <a:p>
            <a:pPr algn="ctr">
              <a:lnSpc>
                <a:spcPct val="80000"/>
              </a:lnSpc>
            </a:pPr>
            <a:endParaRPr lang="en-US" sz="1158" dirty="0">
              <a:solidFill>
                <a:srgbClr val="0070C0"/>
              </a:solidFill>
              <a:latin typeface="Vinci Sans Light" panose="020000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158" dirty="0">
                <a:solidFill>
                  <a:srgbClr val="0070C0"/>
                </a:solidFill>
                <a:latin typeface="Vinci Sans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…and </a:t>
            </a:r>
            <a:r>
              <a:rPr lang="en-US" sz="1158" dirty="0">
                <a:solidFill>
                  <a:srgbClr val="0070C0"/>
                </a:solidFill>
                <a:latin typeface="Vinci Sans Black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decarbonization is at a fast pace</a:t>
            </a:r>
            <a:endParaRPr lang="pt-PT" sz="1158" dirty="0">
              <a:solidFill>
                <a:srgbClr val="0070C0"/>
              </a:solidFill>
              <a:latin typeface="Vinci Sans Black" panose="020000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4F0141-926C-9366-3524-54DF7323DEE1}"/>
              </a:ext>
            </a:extLst>
          </p:cNvPr>
          <p:cNvSpPr txBox="1"/>
          <p:nvPr/>
        </p:nvSpPr>
        <p:spPr>
          <a:xfrm>
            <a:off x="7739482" y="5313894"/>
            <a:ext cx="2020105" cy="232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910" dirty="0" err="1">
                <a:solidFill>
                  <a:schemeClr val="bg1">
                    <a:lumMod val="85000"/>
                  </a:schemeClr>
                </a:solidFill>
                <a:latin typeface="Vinci Sans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</a:t>
            </a:r>
            <a:r>
              <a:rPr lang="pt-PT" sz="910" dirty="0">
                <a:solidFill>
                  <a:schemeClr val="bg1">
                    <a:lumMod val="85000"/>
                  </a:schemeClr>
                </a:solidFill>
                <a:latin typeface="Vinci Sans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EU </a:t>
            </a:r>
            <a:r>
              <a:rPr lang="pt-PT" sz="910" dirty="0" err="1">
                <a:solidFill>
                  <a:schemeClr val="bg1">
                    <a:lumMod val="85000"/>
                  </a:schemeClr>
                </a:solidFill>
                <a:latin typeface="Vinci Sans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Pocketbook</a:t>
            </a:r>
            <a:r>
              <a:rPr lang="pt-PT" sz="910" dirty="0">
                <a:solidFill>
                  <a:schemeClr val="bg1">
                    <a:lumMod val="85000"/>
                  </a:schemeClr>
                </a:solidFill>
                <a:latin typeface="Vinci Sans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2025, Expresso, </a:t>
            </a:r>
          </a:p>
        </p:txBody>
      </p:sp>
      <p:pic>
        <p:nvPicPr>
          <p:cNvPr id="23" name="Picture 22" descr="USA and UK government report on plane emissions: 200% difference ...">
            <a:extLst>
              <a:ext uri="{FF2B5EF4-FFF2-40B4-BE49-F238E27FC236}">
                <a16:creationId xmlns:a16="http://schemas.microsoft.com/office/drawing/2014/main" id="{0E7A28EF-23E4-B7F0-30DE-A4DBD3E0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9" y="1548296"/>
            <a:ext cx="3088308" cy="21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04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 animBg="1"/>
      <p:bldP spid="11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25903C5-37D4-4FE3-B12E-76AE9DACA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868717"/>
              </p:ext>
            </p:extLst>
          </p:nvPr>
        </p:nvGraphicFramePr>
        <p:xfrm>
          <a:off x="4135886" y="1767398"/>
          <a:ext cx="3069448" cy="408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961C1C-9EA8-4F11-9707-548F693E29C6}"/>
              </a:ext>
            </a:extLst>
          </p:cNvPr>
          <p:cNvCxnSpPr>
            <a:cxnSpLocks/>
          </p:cNvCxnSpPr>
          <p:nvPr/>
        </p:nvCxnSpPr>
        <p:spPr>
          <a:xfrm>
            <a:off x="6431942" y="2408301"/>
            <a:ext cx="0" cy="1100883"/>
          </a:xfrm>
          <a:prstGeom prst="straightConnector1">
            <a:avLst/>
          </a:prstGeom>
          <a:ln w="25400">
            <a:solidFill>
              <a:srgbClr val="39B54A"/>
            </a:solidFill>
            <a:headEnd type="none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EE15340-226C-4CBE-8B07-F47C3AE853E7}"/>
              </a:ext>
            </a:extLst>
          </p:cNvPr>
          <p:cNvSpPr txBox="1">
            <a:spLocks/>
          </p:cNvSpPr>
          <p:nvPr/>
        </p:nvSpPr>
        <p:spPr>
          <a:xfrm>
            <a:off x="6961822" y="2348745"/>
            <a:ext cx="3172114" cy="708001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6300">
              <a:defRPr/>
            </a:pPr>
            <a:r>
              <a:rPr lang="pt-PT" sz="2978" b="1" dirty="0">
                <a:solidFill>
                  <a:srgbClr val="39B54A"/>
                </a:solidFill>
              </a:rPr>
              <a:t>-450 K* </a:t>
            </a:r>
            <a:r>
              <a:rPr lang="pt-PT" sz="2316" dirty="0" err="1">
                <a:solidFill>
                  <a:srgbClr val="39B54A"/>
                </a:solidFill>
              </a:rPr>
              <a:t>ton</a:t>
            </a:r>
            <a:r>
              <a:rPr lang="pt-PT" sz="2316" dirty="0">
                <a:solidFill>
                  <a:srgbClr val="39B54A"/>
                </a:solidFill>
              </a:rPr>
              <a:t> CO2eq / </a:t>
            </a:r>
            <a:r>
              <a:rPr lang="pt-PT" sz="2316" dirty="0" err="1">
                <a:solidFill>
                  <a:srgbClr val="39B54A"/>
                </a:solidFill>
              </a:rPr>
              <a:t>Yr</a:t>
            </a:r>
            <a:r>
              <a:rPr lang="pt-PT" sz="2316" dirty="0">
                <a:solidFill>
                  <a:srgbClr val="39B54A"/>
                </a:solidFill>
              </a:rPr>
              <a:t>.</a:t>
            </a:r>
          </a:p>
          <a:p>
            <a:pPr defTabSz="756300">
              <a:defRPr/>
            </a:pPr>
            <a:r>
              <a:rPr lang="pt-PT" sz="1654" dirty="0">
                <a:solidFill>
                  <a:srgbClr val="39B54A"/>
                </a:solidFill>
              </a:rPr>
              <a:t>(-55%)</a:t>
            </a:r>
            <a:endParaRPr lang="pt-PT" sz="910" dirty="0">
              <a:solidFill>
                <a:srgbClr val="39B54A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C4EA489-C241-4F29-BAF9-0970716EB7CC}"/>
              </a:ext>
            </a:extLst>
          </p:cNvPr>
          <p:cNvSpPr txBox="1">
            <a:spLocks/>
          </p:cNvSpPr>
          <p:nvPr/>
        </p:nvSpPr>
        <p:spPr>
          <a:xfrm>
            <a:off x="441689" y="2408301"/>
            <a:ext cx="3594124" cy="454599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6300">
              <a:lnSpc>
                <a:spcPct val="70000"/>
              </a:lnSpc>
              <a:defRPr/>
            </a:pPr>
            <a:r>
              <a:rPr lang="en-US" sz="3308" dirty="0">
                <a:solidFill>
                  <a:srgbClr val="92D050"/>
                </a:solidFill>
                <a:latin typeface="Vinci Sans Light" panose="02000000000000000000" pitchFamily="50" charset="0"/>
              </a:rPr>
              <a:t>OUR ROLE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800906D-A1D5-4A32-A043-877A4AC47A0D}"/>
              </a:ext>
            </a:extLst>
          </p:cNvPr>
          <p:cNvSpPr txBox="1">
            <a:spLocks/>
          </p:cNvSpPr>
          <p:nvPr/>
        </p:nvSpPr>
        <p:spPr>
          <a:xfrm>
            <a:off x="6629800" y="3040296"/>
            <a:ext cx="2155507" cy="224920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6300">
              <a:defRPr/>
            </a:pPr>
            <a:r>
              <a:rPr lang="pt-PT" sz="1158" b="1">
                <a:solidFill>
                  <a:prstClr val="white">
                    <a:lumMod val="65000"/>
                  </a:prstClr>
                </a:solidFill>
                <a:latin typeface="Vinci Sans Extra Light" panose="02000000000000000000" pitchFamily="50" charset="0"/>
              </a:rPr>
              <a:t>C </a:t>
            </a:r>
            <a:r>
              <a:rPr lang="pt-PT" sz="1158" b="1" err="1">
                <a:solidFill>
                  <a:prstClr val="white">
                    <a:lumMod val="65000"/>
                  </a:prstClr>
                </a:solidFill>
                <a:latin typeface="Vinci Sans Extra Light" panose="02000000000000000000" pitchFamily="50" charset="0"/>
              </a:rPr>
              <a:t>value</a:t>
            </a:r>
            <a:r>
              <a:rPr lang="pt-PT" sz="1158" b="1">
                <a:solidFill>
                  <a:prstClr val="white">
                    <a:lumMod val="65000"/>
                  </a:prstClr>
                </a:solidFill>
                <a:latin typeface="Vinci Sans Extra Light" panose="02000000000000000000" pitchFamily="50" charset="0"/>
              </a:rPr>
              <a:t>: 34 M EUR  / </a:t>
            </a:r>
            <a:r>
              <a:rPr lang="pt-PT" sz="1158" b="1" err="1">
                <a:solidFill>
                  <a:prstClr val="white">
                    <a:lumMod val="65000"/>
                  </a:prstClr>
                </a:solidFill>
                <a:latin typeface="Vinci Sans Extra Light" panose="02000000000000000000" pitchFamily="50" charset="0"/>
              </a:rPr>
              <a:t>Yr</a:t>
            </a:r>
            <a:r>
              <a:rPr lang="pt-PT" sz="1158" b="1">
                <a:solidFill>
                  <a:prstClr val="white">
                    <a:lumMod val="65000"/>
                  </a:prstClr>
                </a:solidFill>
                <a:latin typeface="Vinci Sans Extra Light" panose="02000000000000000000" pitchFamily="50" charset="0"/>
              </a:rPr>
              <a:t>. (est.)</a:t>
            </a:r>
            <a:endParaRPr lang="en-US" sz="1158" b="1">
              <a:solidFill>
                <a:prstClr val="white">
                  <a:lumMod val="65000"/>
                </a:prstClr>
              </a:solidFill>
              <a:latin typeface="Vinci Sans Extra Light" panose="02000000000000000000" pitchFamily="50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D448925-0BC0-4BAB-98B8-98839EBFD581}"/>
              </a:ext>
            </a:extLst>
          </p:cNvPr>
          <p:cNvSpPr txBox="1">
            <a:spLocks/>
          </p:cNvSpPr>
          <p:nvPr/>
        </p:nvSpPr>
        <p:spPr>
          <a:xfrm>
            <a:off x="441689" y="2767999"/>
            <a:ext cx="3069448" cy="2431550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6300">
              <a:lnSpc>
                <a:spcPct val="70000"/>
              </a:lnSpc>
              <a:defRPr/>
            </a:pPr>
            <a:r>
              <a:rPr lang="en-US" sz="2647" dirty="0">
                <a:solidFill>
                  <a:srgbClr val="0069B4"/>
                </a:solidFill>
                <a:latin typeface="Vinci Sans Black" panose="02000000000000000000" pitchFamily="50" charset="0"/>
              </a:rPr>
              <a:t>BETTER SOLUTIONS FOR BETTER SERVICES: PUBLIC TRANSPORT A KEY PLAYER OF MOBILITY TRANSFORMATION</a:t>
            </a:r>
          </a:p>
          <a:p>
            <a:pPr defTabSz="756300">
              <a:lnSpc>
                <a:spcPct val="70000"/>
              </a:lnSpc>
              <a:defRPr/>
            </a:pPr>
            <a:r>
              <a:rPr lang="en-US" sz="1654" dirty="0">
                <a:solidFill>
                  <a:prstClr val="white">
                    <a:lumMod val="50000"/>
                  </a:prstClr>
                </a:solidFill>
                <a:latin typeface="Vinci Sans Extra Light" panose="02000000000000000000" pitchFamily="50" charset="0"/>
              </a:rPr>
              <a:t>60%+ TRIPS IN GREATER LISBON AREA GO THROUGH OUR SOLUTIONS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C5EFE61-6245-4682-9003-A61AA30E0704}"/>
              </a:ext>
            </a:extLst>
          </p:cNvPr>
          <p:cNvSpPr txBox="1">
            <a:spLocks/>
          </p:cNvSpPr>
          <p:nvPr/>
        </p:nvSpPr>
        <p:spPr>
          <a:xfrm>
            <a:off x="8262413" y="5356142"/>
            <a:ext cx="1374635" cy="158748"/>
          </a:xfrm>
          <a:prstGeom prst="rect">
            <a:avLst/>
          </a:prstGeom>
        </p:spPr>
        <p:txBody>
          <a:bodyPr vert="horz" wrap="square" lIns="0" tIns="29775" rIns="0" bIns="29775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2pPr>
            <a:lvl3pPr marL="71596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inci Sans" panose="02000000000000000000" pitchFamily="50" charset="0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4pPr>
            <a:lvl5pPr marL="14335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Vinci Sans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756300">
              <a:lnSpc>
                <a:spcPct val="70000"/>
              </a:lnSpc>
              <a:defRPr/>
            </a:pPr>
            <a:r>
              <a:rPr lang="en-US" sz="827" dirty="0">
                <a:solidFill>
                  <a:srgbClr val="92D050"/>
                </a:solidFill>
                <a:latin typeface="Vinci Sans Extra Light" panose="02000000000000000000" pitchFamily="50" charset="0"/>
              </a:rPr>
              <a:t>* </a:t>
            </a:r>
            <a:r>
              <a:rPr lang="en-US" sz="827" dirty="0">
                <a:solidFill>
                  <a:prstClr val="white">
                    <a:lumMod val="50000"/>
                  </a:prstClr>
                </a:solidFill>
                <a:latin typeface="Vinci Sans Extra Light" panose="02000000000000000000" pitchFamily="50" charset="0"/>
              </a:rPr>
              <a:t>SIMPLIFIED SCENARIO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96C750-1473-E43A-E23D-4EB53C77A3A0}"/>
              </a:ext>
            </a:extLst>
          </p:cNvPr>
          <p:cNvSpPr txBox="1">
            <a:spLocks/>
          </p:cNvSpPr>
          <p:nvPr/>
        </p:nvSpPr>
        <p:spPr>
          <a:xfrm>
            <a:off x="441688" y="870021"/>
            <a:ext cx="9642112" cy="32516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smtClean="0">
                <a:solidFill>
                  <a:srgbClr val="0068B6"/>
                </a:solidFill>
                <a:latin typeface="Vinci Sans Black" panose="020000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P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647" dirty="0">
                <a:solidFill>
                  <a:srgbClr val="92D050"/>
                </a:solidFill>
              </a:rPr>
              <a:t>AXIANS MOBILITY </a:t>
            </a:r>
            <a:br>
              <a:rPr lang="en-US" sz="1489" dirty="0">
                <a:solidFill>
                  <a:srgbClr val="92D050"/>
                </a:solidFill>
              </a:rPr>
            </a:br>
            <a:r>
              <a:rPr lang="en-US" sz="1985" dirty="0">
                <a:solidFill>
                  <a:srgbClr val="92D050"/>
                </a:solidFill>
                <a:latin typeface="Vinci Sans Extra Light" panose="02000000000000000000" pitchFamily="50" charset="0"/>
              </a:rPr>
              <a:t>OUR FOOTPRINT | LISBON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A0C13A-C655-A07D-7F82-1B538C02AFE0}"/>
              </a:ext>
            </a:extLst>
          </p:cNvPr>
          <p:cNvSpPr/>
          <p:nvPr/>
        </p:nvSpPr>
        <p:spPr>
          <a:xfrm>
            <a:off x="5758549" y="2348745"/>
            <a:ext cx="1491181" cy="3297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89"/>
          </a:p>
        </p:txBody>
      </p:sp>
    </p:spTree>
    <p:extLst>
      <p:ext uri="{BB962C8B-B14F-4D97-AF65-F5344CB8AC3E}">
        <p14:creationId xmlns:p14="http://schemas.microsoft.com/office/powerpoint/2010/main" val="3072951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0" grpId="0"/>
      <p:bldP spid="13" grpId="0"/>
      <p:bldP spid="1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25ACB-713E-AD14-FACB-2ADE0D414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2">
            <a:extLst>
              <a:ext uri="{FF2B5EF4-FFF2-40B4-BE49-F238E27FC236}">
                <a16:creationId xmlns:a16="http://schemas.microsoft.com/office/drawing/2014/main" id="{34154BD5-8BEF-6E27-B9E6-867F0CE9E826}"/>
              </a:ext>
            </a:extLst>
          </p:cNvPr>
          <p:cNvGrpSpPr/>
          <p:nvPr/>
        </p:nvGrpSpPr>
        <p:grpSpPr>
          <a:xfrm>
            <a:off x="612024" y="0"/>
            <a:ext cx="9468485" cy="6301740"/>
            <a:chOff x="612024" y="0"/>
            <a:chExt cx="9468485" cy="6301740"/>
          </a:xfrm>
        </p:grpSpPr>
        <p:pic>
          <p:nvPicPr>
            <p:cNvPr id="16" name="object 3">
              <a:extLst>
                <a:ext uri="{FF2B5EF4-FFF2-40B4-BE49-F238E27FC236}">
                  <a16:creationId xmlns:a16="http://schemas.microsoft.com/office/drawing/2014/main" id="{827EF82B-43ED-298F-1EC5-E05E8CA514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988" y="0"/>
              <a:ext cx="9283014" cy="6299999"/>
            </a:xfrm>
            <a:prstGeom prst="rect">
              <a:avLst/>
            </a:prstGeom>
          </p:spPr>
        </p:pic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EFDFBB48-E26F-C34A-C1BE-00B1EEE81595}"/>
                </a:ext>
              </a:extLst>
            </p:cNvPr>
            <p:cNvSpPr/>
            <p:nvPr/>
          </p:nvSpPr>
          <p:spPr>
            <a:xfrm>
              <a:off x="3649245" y="2397532"/>
              <a:ext cx="2144395" cy="3038475"/>
            </a:xfrm>
            <a:custGeom>
              <a:avLst/>
              <a:gdLst/>
              <a:ahLst/>
              <a:cxnLst/>
              <a:rect l="l" t="t" r="r" b="b"/>
              <a:pathLst>
                <a:path w="2144395" h="3038475">
                  <a:moveTo>
                    <a:pt x="611469" y="3038379"/>
                  </a:moveTo>
                  <a:lnTo>
                    <a:pt x="830747" y="3012585"/>
                  </a:lnTo>
                  <a:lnTo>
                    <a:pt x="867715" y="3002618"/>
                  </a:lnTo>
                  <a:lnTo>
                    <a:pt x="930176" y="2970561"/>
                  </a:lnTo>
                  <a:lnTo>
                    <a:pt x="984067" y="2909495"/>
                  </a:lnTo>
                  <a:lnTo>
                    <a:pt x="1001508" y="2864828"/>
                  </a:lnTo>
                  <a:lnTo>
                    <a:pt x="1009221" y="2817310"/>
                  </a:lnTo>
                  <a:lnTo>
                    <a:pt x="1015736" y="2663323"/>
                  </a:lnTo>
                  <a:lnTo>
                    <a:pt x="1000953" y="1996712"/>
                  </a:lnTo>
                  <a:lnTo>
                    <a:pt x="987097" y="1949672"/>
                  </a:lnTo>
                  <a:lnTo>
                    <a:pt x="957481" y="1901475"/>
                  </a:lnTo>
                  <a:lnTo>
                    <a:pt x="907108" y="1852944"/>
                  </a:lnTo>
                  <a:lnTo>
                    <a:pt x="841923" y="1827586"/>
                  </a:lnTo>
                  <a:lnTo>
                    <a:pt x="717108" y="1812816"/>
                  </a:lnTo>
                  <a:lnTo>
                    <a:pt x="700068" y="1812977"/>
                  </a:lnTo>
                  <a:lnTo>
                    <a:pt x="681745" y="1816750"/>
                  </a:lnTo>
                  <a:lnTo>
                    <a:pt x="664298" y="1823500"/>
                  </a:lnTo>
                  <a:lnTo>
                    <a:pt x="649887" y="1832590"/>
                  </a:lnTo>
                  <a:lnTo>
                    <a:pt x="596191" y="1876913"/>
                  </a:lnTo>
                  <a:lnTo>
                    <a:pt x="564771" y="1892790"/>
                  </a:lnTo>
                  <a:lnTo>
                    <a:pt x="487667" y="1885657"/>
                  </a:lnTo>
                  <a:lnTo>
                    <a:pt x="448060" y="1864140"/>
                  </a:lnTo>
                  <a:lnTo>
                    <a:pt x="411800" y="1831650"/>
                  </a:lnTo>
                  <a:lnTo>
                    <a:pt x="282222" y="1686070"/>
                  </a:lnTo>
                  <a:lnTo>
                    <a:pt x="270215" y="1656471"/>
                  </a:lnTo>
                  <a:lnTo>
                    <a:pt x="271190" y="1640091"/>
                  </a:lnTo>
                  <a:lnTo>
                    <a:pt x="277040" y="1625263"/>
                  </a:lnTo>
                  <a:lnTo>
                    <a:pt x="316855" y="1561356"/>
                  </a:lnTo>
                  <a:lnTo>
                    <a:pt x="322520" y="1551013"/>
                  </a:lnTo>
                  <a:lnTo>
                    <a:pt x="335841" y="1515001"/>
                  </a:lnTo>
                  <a:lnTo>
                    <a:pt x="351259" y="1446167"/>
                  </a:lnTo>
                  <a:lnTo>
                    <a:pt x="351627" y="1435643"/>
                  </a:lnTo>
                  <a:lnTo>
                    <a:pt x="348509" y="1425360"/>
                  </a:lnTo>
                  <a:lnTo>
                    <a:pt x="342458" y="1416480"/>
                  </a:lnTo>
                  <a:lnTo>
                    <a:pt x="334025" y="1410163"/>
                  </a:lnTo>
                  <a:lnTo>
                    <a:pt x="267731" y="1377511"/>
                  </a:lnTo>
                  <a:lnTo>
                    <a:pt x="99748" y="1265459"/>
                  </a:lnTo>
                  <a:lnTo>
                    <a:pt x="70180" y="1239317"/>
                  </a:lnTo>
                  <a:lnTo>
                    <a:pt x="44538" y="1204707"/>
                  </a:lnTo>
                  <a:lnTo>
                    <a:pt x="25521" y="1166056"/>
                  </a:lnTo>
                  <a:lnTo>
                    <a:pt x="15827" y="1127791"/>
                  </a:lnTo>
                  <a:lnTo>
                    <a:pt x="739" y="993984"/>
                  </a:lnTo>
                  <a:lnTo>
                    <a:pt x="0" y="944731"/>
                  </a:lnTo>
                  <a:lnTo>
                    <a:pt x="7970" y="893816"/>
                  </a:lnTo>
                  <a:lnTo>
                    <a:pt x="23770" y="843123"/>
                  </a:lnTo>
                  <a:lnTo>
                    <a:pt x="46517" y="794534"/>
                  </a:lnTo>
                  <a:lnTo>
                    <a:pt x="75330" y="749933"/>
                  </a:lnTo>
                  <a:lnTo>
                    <a:pt x="109327" y="711204"/>
                  </a:lnTo>
                  <a:lnTo>
                    <a:pt x="147627" y="680230"/>
                  </a:lnTo>
                  <a:lnTo>
                    <a:pt x="357723" y="541737"/>
                  </a:lnTo>
                  <a:lnTo>
                    <a:pt x="363578" y="537876"/>
                  </a:lnTo>
                  <a:lnTo>
                    <a:pt x="368442" y="529062"/>
                  </a:lnTo>
                  <a:lnTo>
                    <a:pt x="368594" y="522052"/>
                  </a:lnTo>
                  <a:lnTo>
                    <a:pt x="369788" y="467074"/>
                  </a:lnTo>
                  <a:lnTo>
                    <a:pt x="378351" y="438216"/>
                  </a:lnTo>
                  <a:lnTo>
                    <a:pt x="401291" y="398859"/>
                  </a:lnTo>
                  <a:lnTo>
                    <a:pt x="435970" y="352528"/>
                  </a:lnTo>
                  <a:lnTo>
                    <a:pt x="479752" y="302747"/>
                  </a:lnTo>
                  <a:lnTo>
                    <a:pt x="529999" y="253040"/>
                  </a:lnTo>
                  <a:lnTo>
                    <a:pt x="722759" y="75317"/>
                  </a:lnTo>
                  <a:lnTo>
                    <a:pt x="770280" y="59917"/>
                  </a:lnTo>
                  <a:lnTo>
                    <a:pt x="786310" y="63239"/>
                  </a:lnTo>
                  <a:lnTo>
                    <a:pt x="863856" y="93249"/>
                  </a:lnTo>
                  <a:lnTo>
                    <a:pt x="862904" y="89617"/>
                  </a:lnTo>
                  <a:lnTo>
                    <a:pt x="893320" y="64344"/>
                  </a:lnTo>
                  <a:lnTo>
                    <a:pt x="953175" y="23043"/>
                  </a:lnTo>
                  <a:lnTo>
                    <a:pt x="1018331" y="518"/>
                  </a:lnTo>
                  <a:lnTo>
                    <a:pt x="1054358" y="0"/>
                  </a:lnTo>
                  <a:lnTo>
                    <a:pt x="1086945" y="7321"/>
                  </a:lnTo>
                  <a:lnTo>
                    <a:pt x="1199873" y="51085"/>
                  </a:lnTo>
                  <a:lnTo>
                    <a:pt x="1239408" y="80105"/>
                  </a:lnTo>
                  <a:lnTo>
                    <a:pt x="1280200" y="131146"/>
                  </a:lnTo>
                  <a:lnTo>
                    <a:pt x="1313217" y="159155"/>
                  </a:lnTo>
                  <a:lnTo>
                    <a:pt x="1361138" y="182819"/>
                  </a:lnTo>
                  <a:lnTo>
                    <a:pt x="1417650" y="199687"/>
                  </a:lnTo>
                  <a:lnTo>
                    <a:pt x="1476441" y="207308"/>
                  </a:lnTo>
                  <a:lnTo>
                    <a:pt x="1643268" y="213594"/>
                  </a:lnTo>
                  <a:lnTo>
                    <a:pt x="1711289" y="228593"/>
                  </a:lnTo>
                  <a:lnTo>
                    <a:pt x="1737896" y="259403"/>
                  </a:lnTo>
                  <a:lnTo>
                    <a:pt x="1742785" y="328059"/>
                  </a:lnTo>
                  <a:lnTo>
                    <a:pt x="1752218" y="368782"/>
                  </a:lnTo>
                  <a:lnTo>
                    <a:pt x="1772965" y="409947"/>
                  </a:lnTo>
                  <a:lnTo>
                    <a:pt x="1802016" y="446833"/>
                  </a:lnTo>
                  <a:lnTo>
                    <a:pt x="1836359" y="474719"/>
                  </a:lnTo>
                  <a:lnTo>
                    <a:pt x="1966280" y="553484"/>
                  </a:lnTo>
                  <a:lnTo>
                    <a:pt x="1984285" y="567573"/>
                  </a:lnTo>
                  <a:lnTo>
                    <a:pt x="2001067" y="586415"/>
                  </a:lnTo>
                  <a:lnTo>
                    <a:pt x="2014784" y="607591"/>
                  </a:lnTo>
                  <a:lnTo>
                    <a:pt x="2023595" y="628681"/>
                  </a:lnTo>
                  <a:lnTo>
                    <a:pt x="2050938" y="725023"/>
                  </a:lnTo>
                  <a:lnTo>
                    <a:pt x="2102970" y="902696"/>
                  </a:lnTo>
                  <a:lnTo>
                    <a:pt x="2107504" y="921810"/>
                  </a:lnTo>
                  <a:lnTo>
                    <a:pt x="2105376" y="930133"/>
                  </a:lnTo>
                  <a:lnTo>
                    <a:pt x="2096204" y="938636"/>
                  </a:lnTo>
                  <a:lnTo>
                    <a:pt x="2081436" y="946336"/>
                  </a:lnTo>
                  <a:lnTo>
                    <a:pt x="2062520" y="952252"/>
                  </a:lnTo>
                  <a:lnTo>
                    <a:pt x="1979564" y="971264"/>
                  </a:lnTo>
                  <a:lnTo>
                    <a:pt x="1962793" y="976473"/>
                  </a:lnTo>
                  <a:lnTo>
                    <a:pt x="1927345" y="993849"/>
                  </a:lnTo>
                  <a:lnTo>
                    <a:pt x="1861556" y="1046028"/>
                  </a:lnTo>
                  <a:lnTo>
                    <a:pt x="1841498" y="1085891"/>
                  </a:lnTo>
                  <a:lnTo>
                    <a:pt x="1846906" y="1106904"/>
                  </a:lnTo>
                  <a:lnTo>
                    <a:pt x="1862559" y="1125238"/>
                  </a:lnTo>
                  <a:lnTo>
                    <a:pt x="1934238" y="1180941"/>
                  </a:lnTo>
                  <a:lnTo>
                    <a:pt x="2015353" y="1228070"/>
                  </a:lnTo>
                  <a:lnTo>
                    <a:pt x="2048507" y="1256273"/>
                  </a:lnTo>
                  <a:lnTo>
                    <a:pt x="2078592" y="1298130"/>
                  </a:lnTo>
                  <a:lnTo>
                    <a:pt x="2102353" y="1348092"/>
                  </a:lnTo>
                  <a:lnTo>
                    <a:pt x="2116534" y="1400612"/>
                  </a:lnTo>
                  <a:lnTo>
                    <a:pt x="2144321" y="1574387"/>
                  </a:lnTo>
                  <a:lnTo>
                    <a:pt x="2143556" y="1600575"/>
                  </a:lnTo>
                  <a:lnTo>
                    <a:pt x="2134029" y="1625363"/>
                  </a:lnTo>
                  <a:lnTo>
                    <a:pt x="2117323" y="1646004"/>
                  </a:lnTo>
                  <a:lnTo>
                    <a:pt x="2095020" y="1659756"/>
                  </a:lnTo>
                  <a:lnTo>
                    <a:pt x="1991756" y="1699202"/>
                  </a:lnTo>
                  <a:lnTo>
                    <a:pt x="1756704" y="1845747"/>
                  </a:lnTo>
                  <a:lnTo>
                    <a:pt x="1735953" y="1855786"/>
                  </a:lnTo>
                  <a:lnTo>
                    <a:pt x="1711426" y="1863172"/>
                  </a:lnTo>
                  <a:lnTo>
                    <a:pt x="1686131" y="1867214"/>
                  </a:lnTo>
                  <a:lnTo>
                    <a:pt x="1663080" y="1867223"/>
                  </a:lnTo>
                  <a:lnTo>
                    <a:pt x="1566268" y="1856873"/>
                  </a:lnTo>
                  <a:lnTo>
                    <a:pt x="1521121" y="1841541"/>
                  </a:lnTo>
                  <a:lnTo>
                    <a:pt x="1483566" y="1812169"/>
                  </a:lnTo>
                  <a:lnTo>
                    <a:pt x="1426136" y="1742039"/>
                  </a:lnTo>
                  <a:lnTo>
                    <a:pt x="1405969" y="1722253"/>
                  </a:lnTo>
                  <a:lnTo>
                    <a:pt x="1396707" y="1715528"/>
                  </a:lnTo>
                  <a:lnTo>
                    <a:pt x="1386461" y="1711896"/>
                  </a:lnTo>
                  <a:lnTo>
                    <a:pt x="1376454" y="1711598"/>
                  </a:lnTo>
                  <a:lnTo>
                    <a:pt x="1367907" y="1714874"/>
                  </a:lnTo>
                  <a:lnTo>
                    <a:pt x="1305746" y="1782933"/>
                  </a:lnTo>
                  <a:lnTo>
                    <a:pt x="1271812" y="1823623"/>
                  </a:lnTo>
                  <a:lnTo>
                    <a:pt x="1235434" y="1873294"/>
                  </a:lnTo>
                  <a:lnTo>
                    <a:pt x="1215184" y="1912650"/>
                  </a:lnTo>
                  <a:lnTo>
                    <a:pt x="1196860" y="1957859"/>
                  </a:lnTo>
                  <a:lnTo>
                    <a:pt x="1181074" y="2007016"/>
                  </a:lnTo>
                  <a:lnTo>
                    <a:pt x="1168438" y="2058215"/>
                  </a:lnTo>
                  <a:lnTo>
                    <a:pt x="1159565" y="2109551"/>
                  </a:lnTo>
                  <a:lnTo>
                    <a:pt x="1155067" y="2159120"/>
                  </a:lnTo>
                  <a:lnTo>
                    <a:pt x="1144895" y="2390654"/>
                  </a:lnTo>
                  <a:lnTo>
                    <a:pt x="1175908" y="2869736"/>
                  </a:lnTo>
                  <a:lnTo>
                    <a:pt x="1186817" y="2918745"/>
                  </a:lnTo>
                  <a:lnTo>
                    <a:pt x="1242021" y="2962497"/>
                  </a:lnTo>
                  <a:lnTo>
                    <a:pt x="1295902" y="2982874"/>
                  </a:lnTo>
                  <a:lnTo>
                    <a:pt x="1359880" y="2998819"/>
                  </a:lnTo>
                  <a:lnTo>
                    <a:pt x="1564033" y="3037935"/>
                  </a:lnTo>
                </a:path>
              </a:pathLst>
            </a:custGeom>
            <a:ln w="3175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285B4694-0976-97E9-F639-133ABE49E3BC}"/>
                </a:ext>
              </a:extLst>
            </p:cNvPr>
            <p:cNvSpPr/>
            <p:nvPr/>
          </p:nvSpPr>
          <p:spPr>
            <a:xfrm>
              <a:off x="613612" y="1122340"/>
              <a:ext cx="3945254" cy="5177790"/>
            </a:xfrm>
            <a:custGeom>
              <a:avLst/>
              <a:gdLst/>
              <a:ahLst/>
              <a:cxnLst/>
              <a:rect l="l" t="t" r="r" b="b"/>
              <a:pathLst>
                <a:path w="3945254" h="5177790">
                  <a:moveTo>
                    <a:pt x="1863038" y="5177659"/>
                  </a:moveTo>
                  <a:lnTo>
                    <a:pt x="1864597" y="5163094"/>
                  </a:lnTo>
                  <a:lnTo>
                    <a:pt x="1875798" y="4898083"/>
                  </a:lnTo>
                  <a:lnTo>
                    <a:pt x="1848735" y="3675708"/>
                  </a:lnTo>
                  <a:lnTo>
                    <a:pt x="1840159" y="3627108"/>
                  </a:lnTo>
                  <a:lnTo>
                    <a:pt x="1821049" y="3581614"/>
                  </a:lnTo>
                  <a:lnTo>
                    <a:pt x="1771582" y="3500943"/>
                  </a:lnTo>
                  <a:lnTo>
                    <a:pt x="1745515" y="3467293"/>
                  </a:lnTo>
                  <a:lnTo>
                    <a:pt x="1710824" y="3435719"/>
                  </a:lnTo>
                  <a:lnTo>
                    <a:pt x="1669800" y="3407589"/>
                  </a:lnTo>
                  <a:lnTo>
                    <a:pt x="1624729" y="3384270"/>
                  </a:lnTo>
                  <a:lnTo>
                    <a:pt x="1577900" y="3367129"/>
                  </a:lnTo>
                  <a:lnTo>
                    <a:pt x="1531603" y="3357535"/>
                  </a:lnTo>
                  <a:lnTo>
                    <a:pt x="1333546" y="3334040"/>
                  </a:lnTo>
                  <a:lnTo>
                    <a:pt x="1299475" y="3334364"/>
                  </a:lnTo>
                  <a:lnTo>
                    <a:pt x="1262836" y="3341917"/>
                  </a:lnTo>
                  <a:lnTo>
                    <a:pt x="1227955" y="3355428"/>
                  </a:lnTo>
                  <a:lnTo>
                    <a:pt x="1199155" y="3373626"/>
                  </a:lnTo>
                  <a:lnTo>
                    <a:pt x="1105302" y="3451248"/>
                  </a:lnTo>
                  <a:lnTo>
                    <a:pt x="1070671" y="3472298"/>
                  </a:lnTo>
                  <a:lnTo>
                    <a:pt x="1030889" y="3483435"/>
                  </a:lnTo>
                  <a:lnTo>
                    <a:pt x="987338" y="3485015"/>
                  </a:lnTo>
                  <a:lnTo>
                    <a:pt x="941402" y="3477397"/>
                  </a:lnTo>
                  <a:lnTo>
                    <a:pt x="894464" y="3460941"/>
                  </a:lnTo>
                  <a:lnTo>
                    <a:pt x="847906" y="3436003"/>
                  </a:lnTo>
                  <a:lnTo>
                    <a:pt x="803111" y="3402943"/>
                  </a:lnTo>
                  <a:lnTo>
                    <a:pt x="761462" y="3362119"/>
                  </a:lnTo>
                  <a:lnTo>
                    <a:pt x="541219" y="3114215"/>
                  </a:lnTo>
                  <a:lnTo>
                    <a:pt x="513217" y="3045102"/>
                  </a:lnTo>
                  <a:lnTo>
                    <a:pt x="515485" y="3006863"/>
                  </a:lnTo>
                  <a:lnTo>
                    <a:pt x="529116" y="2972255"/>
                  </a:lnTo>
                  <a:lnTo>
                    <a:pt x="590139" y="2874135"/>
                  </a:lnTo>
                  <a:lnTo>
                    <a:pt x="601454" y="2853448"/>
                  </a:lnTo>
                  <a:lnTo>
                    <a:pt x="621627" y="2804112"/>
                  </a:lnTo>
                  <a:lnTo>
                    <a:pt x="649042" y="2687508"/>
                  </a:lnTo>
                  <a:lnTo>
                    <a:pt x="650145" y="2655917"/>
                  </a:lnTo>
                  <a:lnTo>
                    <a:pt x="640788" y="2625054"/>
                  </a:lnTo>
                  <a:lnTo>
                    <a:pt x="622633" y="2598399"/>
                  </a:lnTo>
                  <a:lnTo>
                    <a:pt x="597340" y="2579431"/>
                  </a:lnTo>
                  <a:lnTo>
                    <a:pt x="502077" y="2532416"/>
                  </a:lnTo>
                  <a:lnTo>
                    <a:pt x="247836" y="2362528"/>
                  </a:lnTo>
                  <a:lnTo>
                    <a:pt x="213257" y="2336039"/>
                  </a:lnTo>
                  <a:lnTo>
                    <a:pt x="179912" y="2303999"/>
                  </a:lnTo>
                  <a:lnTo>
                    <a:pt x="148409" y="2267410"/>
                  </a:lnTo>
                  <a:lnTo>
                    <a:pt x="119358" y="2227272"/>
                  </a:lnTo>
                  <a:lnTo>
                    <a:pt x="93368" y="2184585"/>
                  </a:lnTo>
                  <a:lnTo>
                    <a:pt x="71046" y="2140348"/>
                  </a:lnTo>
                  <a:lnTo>
                    <a:pt x="53004" y="2095564"/>
                  </a:lnTo>
                  <a:lnTo>
                    <a:pt x="39849" y="2051231"/>
                  </a:lnTo>
                  <a:lnTo>
                    <a:pt x="32190" y="2008350"/>
                  </a:lnTo>
                  <a:lnTo>
                    <a:pt x="2155" y="1741498"/>
                  </a:lnTo>
                  <a:lnTo>
                    <a:pt x="0" y="1697488"/>
                  </a:lnTo>
                  <a:lnTo>
                    <a:pt x="3025" y="1652126"/>
                  </a:lnTo>
                  <a:lnTo>
                    <a:pt x="10908" y="1606101"/>
                  </a:lnTo>
                  <a:lnTo>
                    <a:pt x="23328" y="1560101"/>
                  </a:lnTo>
                  <a:lnTo>
                    <a:pt x="39963" y="1514814"/>
                  </a:lnTo>
                  <a:lnTo>
                    <a:pt x="60491" y="1470928"/>
                  </a:lnTo>
                  <a:lnTo>
                    <a:pt x="84590" y="1429131"/>
                  </a:lnTo>
                  <a:lnTo>
                    <a:pt x="111937" y="1390112"/>
                  </a:lnTo>
                  <a:lnTo>
                    <a:pt x="142212" y="1354560"/>
                  </a:lnTo>
                  <a:lnTo>
                    <a:pt x="175093" y="1323161"/>
                  </a:lnTo>
                  <a:lnTo>
                    <a:pt x="210257" y="1296604"/>
                  </a:lnTo>
                  <a:lnTo>
                    <a:pt x="655024" y="1002891"/>
                  </a:lnTo>
                  <a:lnTo>
                    <a:pt x="667460" y="991726"/>
                  </a:lnTo>
                  <a:lnTo>
                    <a:pt x="677741" y="976888"/>
                  </a:lnTo>
                  <a:lnTo>
                    <a:pt x="684817" y="960279"/>
                  </a:lnTo>
                  <a:lnTo>
                    <a:pt x="687637" y="943798"/>
                  </a:lnTo>
                  <a:lnTo>
                    <a:pt x="689517" y="857375"/>
                  </a:lnTo>
                  <a:lnTo>
                    <a:pt x="694361" y="828310"/>
                  </a:lnTo>
                  <a:lnTo>
                    <a:pt x="727162" y="754383"/>
                  </a:lnTo>
                  <a:lnTo>
                    <a:pt x="753396" y="712095"/>
                  </a:lnTo>
                  <a:lnTo>
                    <a:pt x="785037" y="667970"/>
                  </a:lnTo>
                  <a:lnTo>
                    <a:pt x="821224" y="623297"/>
                  </a:lnTo>
                  <a:lnTo>
                    <a:pt x="861096" y="579361"/>
                  </a:lnTo>
                  <a:lnTo>
                    <a:pt x="903791" y="537449"/>
                  </a:lnTo>
                  <a:lnTo>
                    <a:pt x="1323882" y="149439"/>
                  </a:lnTo>
                  <a:lnTo>
                    <a:pt x="1355817" y="128479"/>
                  </a:lnTo>
                  <a:lnTo>
                    <a:pt x="1394341" y="116192"/>
                  </a:lnTo>
                  <a:lnTo>
                    <a:pt x="1434685" y="113479"/>
                  </a:lnTo>
                  <a:lnTo>
                    <a:pt x="1472078" y="121245"/>
                  </a:lnTo>
                  <a:lnTo>
                    <a:pt x="1596868" y="169619"/>
                  </a:lnTo>
                  <a:lnTo>
                    <a:pt x="1595128" y="162926"/>
                  </a:lnTo>
                  <a:lnTo>
                    <a:pt x="1631801" y="130304"/>
                  </a:lnTo>
                  <a:lnTo>
                    <a:pt x="1750716" y="47496"/>
                  </a:lnTo>
                  <a:lnTo>
                    <a:pt x="1789119" y="26432"/>
                  </a:lnTo>
                  <a:lnTo>
                    <a:pt x="1833389" y="11295"/>
                  </a:lnTo>
                  <a:lnTo>
                    <a:pt x="1880977" y="2384"/>
                  </a:lnTo>
                  <a:lnTo>
                    <a:pt x="1929333" y="0"/>
                  </a:lnTo>
                  <a:lnTo>
                    <a:pt x="1975908" y="4442"/>
                  </a:lnTo>
                  <a:lnTo>
                    <a:pt x="2018153" y="16012"/>
                  </a:lnTo>
                  <a:lnTo>
                    <a:pt x="2198264" y="85939"/>
                  </a:lnTo>
                  <a:lnTo>
                    <a:pt x="2251718" y="116734"/>
                  </a:lnTo>
                  <a:lnTo>
                    <a:pt x="2297057" y="158570"/>
                  </a:lnTo>
                  <a:lnTo>
                    <a:pt x="2361484" y="239342"/>
                  </a:lnTo>
                  <a:lnTo>
                    <a:pt x="2387865" y="265833"/>
                  </a:lnTo>
                  <a:lnTo>
                    <a:pt x="2422922" y="290902"/>
                  </a:lnTo>
                  <a:lnTo>
                    <a:pt x="2465165" y="313986"/>
                  </a:lnTo>
                  <a:lnTo>
                    <a:pt x="2513105" y="334519"/>
                  </a:lnTo>
                  <a:lnTo>
                    <a:pt x="2565250" y="351936"/>
                  </a:lnTo>
                  <a:lnTo>
                    <a:pt x="2620111" y="365672"/>
                  </a:lnTo>
                  <a:lnTo>
                    <a:pt x="2676198" y="375162"/>
                  </a:lnTo>
                  <a:lnTo>
                    <a:pt x="2732020" y="379842"/>
                  </a:lnTo>
                  <a:lnTo>
                    <a:pt x="3028260" y="391043"/>
                  </a:lnTo>
                  <a:lnTo>
                    <a:pt x="3136731" y="414996"/>
                  </a:lnTo>
                  <a:lnTo>
                    <a:pt x="3181896" y="443226"/>
                  </a:lnTo>
                  <a:lnTo>
                    <a:pt x="3203240" y="492021"/>
                  </a:lnTo>
                  <a:lnTo>
                    <a:pt x="3211026" y="601622"/>
                  </a:lnTo>
                  <a:lnTo>
                    <a:pt x="3218433" y="644058"/>
                  </a:lnTo>
                  <a:lnTo>
                    <a:pt x="3234087" y="688392"/>
                  </a:lnTo>
                  <a:lnTo>
                    <a:pt x="3256872" y="732952"/>
                  </a:lnTo>
                  <a:lnTo>
                    <a:pt x="3285672" y="776068"/>
                  </a:lnTo>
                  <a:lnTo>
                    <a:pt x="3319369" y="816067"/>
                  </a:lnTo>
                  <a:lnTo>
                    <a:pt x="3356848" y="851279"/>
                  </a:lnTo>
                  <a:lnTo>
                    <a:pt x="3396992" y="880031"/>
                  </a:lnTo>
                  <a:lnTo>
                    <a:pt x="3603570" y="1005482"/>
                  </a:lnTo>
                  <a:lnTo>
                    <a:pt x="3644049" y="1037219"/>
                  </a:lnTo>
                  <a:lnTo>
                    <a:pt x="3681780" y="1079647"/>
                  </a:lnTo>
                  <a:lnTo>
                    <a:pt x="3712619" y="1127319"/>
                  </a:lnTo>
                  <a:lnTo>
                    <a:pt x="3732424" y="1174786"/>
                  </a:lnTo>
                  <a:lnTo>
                    <a:pt x="3776950" y="1331974"/>
                  </a:lnTo>
                  <a:lnTo>
                    <a:pt x="3872505" y="1658859"/>
                  </a:lnTo>
                  <a:lnTo>
                    <a:pt x="3880836" y="1694013"/>
                  </a:lnTo>
                  <a:lnTo>
                    <a:pt x="3876295" y="1709476"/>
                  </a:lnTo>
                  <a:lnTo>
                    <a:pt x="3857721" y="1725516"/>
                  </a:lnTo>
                  <a:lnTo>
                    <a:pt x="3828028" y="1740274"/>
                  </a:lnTo>
                  <a:lnTo>
                    <a:pt x="3790133" y="1751886"/>
                  </a:lnTo>
                  <a:lnTo>
                    <a:pt x="3651931" y="1783611"/>
                  </a:lnTo>
                  <a:lnTo>
                    <a:pt x="3618398" y="1794045"/>
                  </a:lnTo>
                  <a:lnTo>
                    <a:pt x="3582169" y="1809825"/>
                  </a:lnTo>
                  <a:lnTo>
                    <a:pt x="3547527" y="1828847"/>
                  </a:lnTo>
                  <a:lnTo>
                    <a:pt x="3437098" y="1916009"/>
                  </a:lnTo>
                  <a:lnTo>
                    <a:pt x="3406762" y="1953503"/>
                  </a:lnTo>
                  <a:lnTo>
                    <a:pt x="3397033" y="1995836"/>
                  </a:lnTo>
                  <a:lnTo>
                    <a:pt x="3407845" y="2037904"/>
                  </a:lnTo>
                  <a:lnTo>
                    <a:pt x="3439130" y="2074606"/>
                  </a:lnTo>
                  <a:lnTo>
                    <a:pt x="3562625" y="2170771"/>
                  </a:lnTo>
                  <a:lnTo>
                    <a:pt x="3711609" y="2257486"/>
                  </a:lnTo>
                  <a:lnTo>
                    <a:pt x="3742448" y="2280058"/>
                  </a:lnTo>
                  <a:lnTo>
                    <a:pt x="3772746" y="2310950"/>
                  </a:lnTo>
                  <a:lnTo>
                    <a:pt x="3801744" y="2348805"/>
                  </a:lnTo>
                  <a:lnTo>
                    <a:pt x="3828681" y="2392266"/>
                  </a:lnTo>
                  <a:lnTo>
                    <a:pt x="3852797" y="2439976"/>
                  </a:lnTo>
                  <a:lnTo>
                    <a:pt x="3873333" y="2490578"/>
                  </a:lnTo>
                  <a:lnTo>
                    <a:pt x="3889528" y="2542714"/>
                  </a:lnTo>
                  <a:lnTo>
                    <a:pt x="3900623" y="2595027"/>
                  </a:lnTo>
                  <a:lnTo>
                    <a:pt x="3944832" y="2872052"/>
                  </a:lnTo>
                  <a:lnTo>
                    <a:pt x="3945142" y="2918201"/>
                  </a:lnTo>
                  <a:lnTo>
                    <a:pt x="3932664" y="2963160"/>
                  </a:lnTo>
                  <a:lnTo>
                    <a:pt x="3909187" y="3003834"/>
                  </a:lnTo>
                  <a:lnTo>
                    <a:pt x="3876499" y="3037129"/>
                  </a:lnTo>
                  <a:lnTo>
                    <a:pt x="3836386" y="3059948"/>
                  </a:lnTo>
                  <a:lnTo>
                    <a:pt x="3668276" y="3124287"/>
                  </a:lnTo>
                  <a:lnTo>
                    <a:pt x="3243601" y="3389526"/>
                  </a:lnTo>
                  <a:lnTo>
                    <a:pt x="3202116" y="3409629"/>
                  </a:lnTo>
                  <a:lnTo>
                    <a:pt x="3153074" y="3424419"/>
                  </a:lnTo>
                  <a:lnTo>
                    <a:pt x="3102496" y="3432514"/>
                  </a:lnTo>
                  <a:lnTo>
                    <a:pt x="3056403" y="3432528"/>
                  </a:lnTo>
                  <a:lnTo>
                    <a:pt x="2907724" y="3416602"/>
                  </a:lnTo>
                  <a:lnTo>
                    <a:pt x="2857803" y="3404912"/>
                  </a:lnTo>
                  <a:lnTo>
                    <a:pt x="2806177" y="3382077"/>
                  </a:lnTo>
                  <a:lnTo>
                    <a:pt x="2758829" y="3351337"/>
                  </a:lnTo>
                  <a:lnTo>
                    <a:pt x="2721745" y="3315930"/>
                  </a:lnTo>
                  <a:lnTo>
                    <a:pt x="2629493" y="3203077"/>
                  </a:lnTo>
                  <a:lnTo>
                    <a:pt x="2592447" y="3166692"/>
                  </a:lnTo>
                  <a:lnTo>
                    <a:pt x="2575447" y="3154316"/>
                  </a:lnTo>
                  <a:lnTo>
                    <a:pt x="2556636" y="3147635"/>
                  </a:lnTo>
                  <a:lnTo>
                    <a:pt x="2538258" y="3147089"/>
                  </a:lnTo>
                  <a:lnTo>
                    <a:pt x="2522559" y="3153116"/>
                  </a:lnTo>
                  <a:lnTo>
                    <a:pt x="2476872" y="3199197"/>
                  </a:lnTo>
                  <a:lnTo>
                    <a:pt x="2408397" y="3278338"/>
                  </a:lnTo>
                  <a:lnTo>
                    <a:pt x="2346081" y="3353201"/>
                  </a:lnTo>
                  <a:lnTo>
                    <a:pt x="2318876" y="3386453"/>
                  </a:lnTo>
                  <a:lnTo>
                    <a:pt x="2293495" y="3420679"/>
                  </a:lnTo>
                  <a:lnTo>
                    <a:pt x="2269003" y="3459431"/>
                  </a:lnTo>
                  <a:lnTo>
                    <a:pt x="2245685" y="3501938"/>
                  </a:lnTo>
                  <a:lnTo>
                    <a:pt x="2223824" y="3547430"/>
                  </a:lnTo>
                  <a:lnTo>
                    <a:pt x="2203704" y="3595135"/>
                  </a:lnTo>
                  <a:lnTo>
                    <a:pt x="2185609" y="3644283"/>
                  </a:lnTo>
                  <a:lnTo>
                    <a:pt x="2169822" y="3694103"/>
                  </a:lnTo>
                  <a:lnTo>
                    <a:pt x="2156628" y="3743824"/>
                  </a:lnTo>
                  <a:lnTo>
                    <a:pt x="2146310" y="3792676"/>
                  </a:lnTo>
                  <a:lnTo>
                    <a:pt x="2139152" y="3839887"/>
                  </a:lnTo>
                  <a:lnTo>
                    <a:pt x="2135437" y="3884686"/>
                  </a:lnTo>
                  <a:lnTo>
                    <a:pt x="2112996" y="4396420"/>
                  </a:lnTo>
                  <a:lnTo>
                    <a:pt x="2163470" y="5177659"/>
                  </a:lnTo>
                </a:path>
              </a:pathLst>
            </a:custGeom>
            <a:ln w="3175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6">
            <a:extLst>
              <a:ext uri="{FF2B5EF4-FFF2-40B4-BE49-F238E27FC236}">
                <a16:creationId xmlns:a16="http://schemas.microsoft.com/office/drawing/2014/main" id="{7DD054C3-B310-F9B3-DBD3-294292ED9442}"/>
              </a:ext>
            </a:extLst>
          </p:cNvPr>
          <p:cNvSpPr txBox="1"/>
          <p:nvPr/>
        </p:nvSpPr>
        <p:spPr>
          <a:xfrm>
            <a:off x="477729" y="2714122"/>
            <a:ext cx="4712970" cy="7136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OBRIGADO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  <a:p>
            <a:pPr marL="12700" marR="5080">
              <a:lnSpc>
                <a:spcPct val="100800"/>
              </a:lnSpc>
              <a:spcBef>
                <a:spcPts val="95"/>
              </a:spcBef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Vinci Sans Expanded"/>
              <a:cs typeface="Vinci Sans Expanded"/>
            </a:endParaRPr>
          </a:p>
        </p:txBody>
      </p:sp>
      <p:pic>
        <p:nvPicPr>
          <p:cNvPr id="3" name="Image 43">
            <a:extLst>
              <a:ext uri="{FF2B5EF4-FFF2-40B4-BE49-F238E27FC236}">
                <a16:creationId xmlns:a16="http://schemas.microsoft.com/office/drawing/2014/main" id="{6E11FF33-2C3D-9CA7-4B4D-4781297539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30756" y="400739"/>
            <a:ext cx="2103120" cy="320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830DA5-5812-5937-6B89-FDF6EF447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900" y="5667375"/>
            <a:ext cx="1097280" cy="3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50E025-9D2A-8BCF-4755-2EFCF6918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1DBE1B2B-C4C7-C444-1378-ED8249845C96}"/>
              </a:ext>
            </a:extLst>
          </p:cNvPr>
          <p:cNvSpPr txBox="1"/>
          <p:nvPr/>
        </p:nvSpPr>
        <p:spPr>
          <a:xfrm>
            <a:off x="1231900" y="2007664"/>
            <a:ext cx="29625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6281" hangingPunct="0">
              <a:defRPr/>
            </a:pPr>
            <a:r>
              <a:rPr 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  <a:sym typeface="Vinci Sans"/>
              </a:rPr>
              <a:t>As </a:t>
            </a:r>
            <a:r>
              <a:rPr lang="en-US" sz="1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  <a:sym typeface="Vinci Sans"/>
              </a:rPr>
              <a:t>nossas</a:t>
            </a:r>
            <a:r>
              <a:rPr 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  <a:sym typeface="Vinci Sans"/>
              </a:rPr>
              <a:t> business lines</a:t>
            </a:r>
          </a:p>
          <a:p>
            <a:pPr defTabSz="756281" hangingPunct="0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  <a:sym typeface="Vinci Sans"/>
              </a:rPr>
              <a:t>ICT </a:t>
            </a:r>
          </a:p>
          <a:p>
            <a:pPr defTabSz="756281" hangingPunct="0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  <a:sym typeface="Vinci Sans"/>
              </a:rPr>
              <a:t>Smart Industry Solutions </a:t>
            </a:r>
          </a:p>
          <a:p>
            <a:pPr defTabSz="756281" hangingPunct="0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  <a:sym typeface="Vinci Sans"/>
              </a:rPr>
              <a:t>Smart Energy Infrastructures</a:t>
            </a:r>
          </a:p>
          <a:p>
            <a:pPr defTabSz="756281" hangingPunct="0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  <a:sym typeface="Vinci Sans"/>
              </a:rPr>
              <a:t>Smart Building Solutions 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915083F-A09A-FB28-9A45-8717B54363E4}"/>
              </a:ext>
            </a:extLst>
          </p:cNvPr>
          <p:cNvSpPr/>
          <p:nvPr/>
        </p:nvSpPr>
        <p:spPr>
          <a:xfrm>
            <a:off x="0" y="120200"/>
            <a:ext cx="4521200" cy="6179820"/>
          </a:xfrm>
          <a:custGeom>
            <a:avLst/>
            <a:gdLst/>
            <a:ahLst/>
            <a:cxnLst/>
            <a:rect l="l" t="t" r="r" b="b"/>
            <a:pathLst>
              <a:path w="4521200" h="6179820">
                <a:moveTo>
                  <a:pt x="0" y="0"/>
                </a:moveTo>
                <a:lnTo>
                  <a:pt x="0" y="3593772"/>
                </a:lnTo>
                <a:lnTo>
                  <a:pt x="11232" y="3602162"/>
                </a:lnTo>
                <a:lnTo>
                  <a:pt x="46562" y="3630178"/>
                </a:lnTo>
                <a:lnTo>
                  <a:pt x="81050" y="3659184"/>
                </a:lnTo>
                <a:lnTo>
                  <a:pt x="114673" y="3689161"/>
                </a:lnTo>
                <a:lnTo>
                  <a:pt x="147411" y="3720087"/>
                </a:lnTo>
                <a:lnTo>
                  <a:pt x="179243" y="3751939"/>
                </a:lnTo>
                <a:lnTo>
                  <a:pt x="210146" y="3784696"/>
                </a:lnTo>
                <a:lnTo>
                  <a:pt x="240099" y="3818337"/>
                </a:lnTo>
                <a:lnTo>
                  <a:pt x="269082" y="3852840"/>
                </a:lnTo>
                <a:lnTo>
                  <a:pt x="297071" y="3888184"/>
                </a:lnTo>
                <a:lnTo>
                  <a:pt x="324048" y="3924346"/>
                </a:lnTo>
                <a:lnTo>
                  <a:pt x="349988" y="3961306"/>
                </a:lnTo>
                <a:lnTo>
                  <a:pt x="374872" y="3999042"/>
                </a:lnTo>
                <a:lnTo>
                  <a:pt x="398678" y="4037531"/>
                </a:lnTo>
                <a:lnTo>
                  <a:pt x="421385" y="4076754"/>
                </a:lnTo>
                <a:lnTo>
                  <a:pt x="442970" y="4116687"/>
                </a:lnTo>
                <a:lnTo>
                  <a:pt x="463414" y="4157310"/>
                </a:lnTo>
                <a:lnTo>
                  <a:pt x="482693" y="4198600"/>
                </a:lnTo>
                <a:lnTo>
                  <a:pt x="500787" y="4240537"/>
                </a:lnTo>
                <a:lnTo>
                  <a:pt x="517675" y="4283098"/>
                </a:lnTo>
                <a:lnTo>
                  <a:pt x="533414" y="4326503"/>
                </a:lnTo>
                <a:lnTo>
                  <a:pt x="547745" y="4370009"/>
                </a:lnTo>
                <a:lnTo>
                  <a:pt x="560885" y="4414315"/>
                </a:lnTo>
                <a:lnTo>
                  <a:pt x="572732" y="4459159"/>
                </a:lnTo>
                <a:lnTo>
                  <a:pt x="583266" y="4504520"/>
                </a:lnTo>
                <a:lnTo>
                  <a:pt x="592465" y="4550376"/>
                </a:lnTo>
                <a:lnTo>
                  <a:pt x="600307" y="4596706"/>
                </a:lnTo>
                <a:lnTo>
                  <a:pt x="606771" y="4643487"/>
                </a:lnTo>
                <a:lnTo>
                  <a:pt x="611837" y="4690699"/>
                </a:lnTo>
                <a:lnTo>
                  <a:pt x="615481" y="4738320"/>
                </a:lnTo>
                <a:lnTo>
                  <a:pt x="617684" y="4786334"/>
                </a:lnTo>
                <a:lnTo>
                  <a:pt x="618422" y="4834702"/>
                </a:lnTo>
                <a:lnTo>
                  <a:pt x="617321" y="4869687"/>
                </a:lnTo>
                <a:lnTo>
                  <a:pt x="614223" y="4909746"/>
                </a:lnTo>
                <a:lnTo>
                  <a:pt x="609434" y="4954177"/>
                </a:lnTo>
                <a:lnTo>
                  <a:pt x="603263" y="5002277"/>
                </a:lnTo>
                <a:lnTo>
                  <a:pt x="596016" y="5053341"/>
                </a:lnTo>
                <a:lnTo>
                  <a:pt x="588001" y="5106667"/>
                </a:lnTo>
                <a:lnTo>
                  <a:pt x="570896" y="5217288"/>
                </a:lnTo>
                <a:lnTo>
                  <a:pt x="562420" y="5273176"/>
                </a:lnTo>
                <a:lnTo>
                  <a:pt x="554405" y="5328512"/>
                </a:lnTo>
                <a:lnTo>
                  <a:pt x="547158" y="5382592"/>
                </a:lnTo>
                <a:lnTo>
                  <a:pt x="540987" y="5434712"/>
                </a:lnTo>
                <a:lnTo>
                  <a:pt x="536198" y="5484169"/>
                </a:lnTo>
                <a:lnTo>
                  <a:pt x="533100" y="5530260"/>
                </a:lnTo>
                <a:lnTo>
                  <a:pt x="531999" y="5572280"/>
                </a:lnTo>
                <a:lnTo>
                  <a:pt x="532561" y="5619613"/>
                </a:lnTo>
                <a:lnTo>
                  <a:pt x="534239" y="5666710"/>
                </a:lnTo>
                <a:lnTo>
                  <a:pt x="537021" y="5713557"/>
                </a:lnTo>
                <a:lnTo>
                  <a:pt x="540895" y="5760140"/>
                </a:lnTo>
                <a:lnTo>
                  <a:pt x="545849" y="5806446"/>
                </a:lnTo>
                <a:lnTo>
                  <a:pt x="551870" y="5852461"/>
                </a:lnTo>
                <a:lnTo>
                  <a:pt x="558946" y="5898172"/>
                </a:lnTo>
                <a:lnTo>
                  <a:pt x="567065" y="5943566"/>
                </a:lnTo>
                <a:lnTo>
                  <a:pt x="576214" y="5988629"/>
                </a:lnTo>
                <a:lnTo>
                  <a:pt x="586382" y="6033348"/>
                </a:lnTo>
                <a:lnTo>
                  <a:pt x="597557" y="6077709"/>
                </a:lnTo>
                <a:lnTo>
                  <a:pt x="609725" y="6121699"/>
                </a:lnTo>
                <a:lnTo>
                  <a:pt x="622876" y="6165304"/>
                </a:lnTo>
                <a:lnTo>
                  <a:pt x="627613" y="6179799"/>
                </a:lnTo>
                <a:lnTo>
                  <a:pt x="4436539" y="6179799"/>
                </a:lnTo>
                <a:lnTo>
                  <a:pt x="4454568" y="6116531"/>
                </a:lnTo>
                <a:lnTo>
                  <a:pt x="4466866" y="6067537"/>
                </a:lnTo>
                <a:lnTo>
                  <a:pt x="4477947" y="6018040"/>
                </a:lnTo>
                <a:lnTo>
                  <a:pt x="4487791" y="5968055"/>
                </a:lnTo>
                <a:lnTo>
                  <a:pt x="4496380" y="5917597"/>
                </a:lnTo>
                <a:lnTo>
                  <a:pt x="4503698" y="5866680"/>
                </a:lnTo>
                <a:lnTo>
                  <a:pt x="4509725" y="5815319"/>
                </a:lnTo>
                <a:lnTo>
                  <a:pt x="4514444" y="5763529"/>
                </a:lnTo>
                <a:lnTo>
                  <a:pt x="4517838" y="5711325"/>
                </a:lnTo>
                <a:lnTo>
                  <a:pt x="4519887" y="5658721"/>
                </a:lnTo>
                <a:lnTo>
                  <a:pt x="4520574" y="5605732"/>
                </a:lnTo>
                <a:lnTo>
                  <a:pt x="4520000" y="5557133"/>
                </a:lnTo>
                <a:lnTo>
                  <a:pt x="4518287" y="5508831"/>
                </a:lnTo>
                <a:lnTo>
                  <a:pt x="4515450" y="5460838"/>
                </a:lnTo>
                <a:lnTo>
                  <a:pt x="4511501" y="5413166"/>
                </a:lnTo>
                <a:lnTo>
                  <a:pt x="4506453" y="5365827"/>
                </a:lnTo>
                <a:lnTo>
                  <a:pt x="4500321" y="5318835"/>
                </a:lnTo>
                <a:lnTo>
                  <a:pt x="4493118" y="5272200"/>
                </a:lnTo>
                <a:lnTo>
                  <a:pt x="4484856" y="5225935"/>
                </a:lnTo>
                <a:lnTo>
                  <a:pt x="4475551" y="5180053"/>
                </a:lnTo>
                <a:lnTo>
                  <a:pt x="4465214" y="5134565"/>
                </a:lnTo>
                <a:lnTo>
                  <a:pt x="4453860" y="5089484"/>
                </a:lnTo>
                <a:lnTo>
                  <a:pt x="4441502" y="5044822"/>
                </a:lnTo>
                <a:lnTo>
                  <a:pt x="4428154" y="5000591"/>
                </a:lnTo>
                <a:lnTo>
                  <a:pt x="4413828" y="4956804"/>
                </a:lnTo>
                <a:lnTo>
                  <a:pt x="4398539" y="4913472"/>
                </a:lnTo>
                <a:lnTo>
                  <a:pt x="4382299" y="4870609"/>
                </a:lnTo>
                <a:lnTo>
                  <a:pt x="4365123" y="4828225"/>
                </a:lnTo>
                <a:lnTo>
                  <a:pt x="4347021" y="4786328"/>
                </a:lnTo>
                <a:lnTo>
                  <a:pt x="4328015" y="4744948"/>
                </a:lnTo>
                <a:lnTo>
                  <a:pt x="4308110" y="4704079"/>
                </a:lnTo>
                <a:lnTo>
                  <a:pt x="4287322" y="4663738"/>
                </a:lnTo>
                <a:lnTo>
                  <a:pt x="4265664" y="4623939"/>
                </a:lnTo>
                <a:lnTo>
                  <a:pt x="4243151" y="4584694"/>
                </a:lnTo>
                <a:lnTo>
                  <a:pt x="4219795" y="4546014"/>
                </a:lnTo>
                <a:lnTo>
                  <a:pt x="4195610" y="4507913"/>
                </a:lnTo>
                <a:lnTo>
                  <a:pt x="4170609" y="4470401"/>
                </a:lnTo>
                <a:lnTo>
                  <a:pt x="4144807" y="4433492"/>
                </a:lnTo>
                <a:lnTo>
                  <a:pt x="4118216" y="4397198"/>
                </a:lnTo>
                <a:lnTo>
                  <a:pt x="4090849" y="4361531"/>
                </a:lnTo>
                <a:lnTo>
                  <a:pt x="4062721" y="4326503"/>
                </a:lnTo>
                <a:lnTo>
                  <a:pt x="4033845" y="4292126"/>
                </a:lnTo>
                <a:lnTo>
                  <a:pt x="4004234" y="4258413"/>
                </a:lnTo>
                <a:lnTo>
                  <a:pt x="3973902" y="4225376"/>
                </a:lnTo>
                <a:lnTo>
                  <a:pt x="3942862" y="4193026"/>
                </a:lnTo>
                <a:lnTo>
                  <a:pt x="3911127" y="4161378"/>
                </a:lnTo>
                <a:lnTo>
                  <a:pt x="3878712" y="4130441"/>
                </a:lnTo>
                <a:lnTo>
                  <a:pt x="3845629" y="4100230"/>
                </a:lnTo>
                <a:lnTo>
                  <a:pt x="3811892" y="4070755"/>
                </a:lnTo>
                <a:lnTo>
                  <a:pt x="3777514" y="4042030"/>
                </a:lnTo>
                <a:lnTo>
                  <a:pt x="3742510" y="4014066"/>
                </a:lnTo>
                <a:lnTo>
                  <a:pt x="3706892" y="3986876"/>
                </a:lnTo>
                <a:lnTo>
                  <a:pt x="3670673" y="3960471"/>
                </a:lnTo>
                <a:lnTo>
                  <a:pt x="3633868" y="3934865"/>
                </a:lnTo>
                <a:lnTo>
                  <a:pt x="3596490" y="3910070"/>
                </a:lnTo>
                <a:lnTo>
                  <a:pt x="3558552" y="3886096"/>
                </a:lnTo>
                <a:lnTo>
                  <a:pt x="3520068" y="3862958"/>
                </a:lnTo>
                <a:lnTo>
                  <a:pt x="3481050" y="3840667"/>
                </a:lnTo>
                <a:lnTo>
                  <a:pt x="3441514" y="3819235"/>
                </a:lnTo>
                <a:lnTo>
                  <a:pt x="3401471" y="3798674"/>
                </a:lnTo>
                <a:lnTo>
                  <a:pt x="3360936" y="3778997"/>
                </a:lnTo>
                <a:lnTo>
                  <a:pt x="3319922" y="3760217"/>
                </a:lnTo>
                <a:lnTo>
                  <a:pt x="3278443" y="3742344"/>
                </a:lnTo>
                <a:lnTo>
                  <a:pt x="3236511" y="3725392"/>
                </a:lnTo>
                <a:lnTo>
                  <a:pt x="3194141" y="3709372"/>
                </a:lnTo>
                <a:lnTo>
                  <a:pt x="3151345" y="3694298"/>
                </a:lnTo>
                <a:lnTo>
                  <a:pt x="3108138" y="3680180"/>
                </a:lnTo>
                <a:lnTo>
                  <a:pt x="3093533" y="3675776"/>
                </a:lnTo>
                <a:lnTo>
                  <a:pt x="1778072" y="3675776"/>
                </a:lnTo>
                <a:lnTo>
                  <a:pt x="1729621" y="3675037"/>
                </a:lnTo>
                <a:lnTo>
                  <a:pt x="1681538" y="3672832"/>
                </a:lnTo>
                <a:lnTo>
                  <a:pt x="1633845" y="3669184"/>
                </a:lnTo>
                <a:lnTo>
                  <a:pt x="1586565" y="3664113"/>
                </a:lnTo>
                <a:lnTo>
                  <a:pt x="1539717" y="3657642"/>
                </a:lnTo>
                <a:lnTo>
                  <a:pt x="1493324" y="3649792"/>
                </a:lnTo>
                <a:lnTo>
                  <a:pt x="1447408" y="3640584"/>
                </a:lnTo>
                <a:lnTo>
                  <a:pt x="1401989" y="3630040"/>
                </a:lnTo>
                <a:lnTo>
                  <a:pt x="1357090" y="3618181"/>
                </a:lnTo>
                <a:lnTo>
                  <a:pt x="1312731" y="3605029"/>
                </a:lnTo>
                <a:lnTo>
                  <a:pt x="1268935" y="3590605"/>
                </a:lnTo>
                <a:lnTo>
                  <a:pt x="1225723" y="3574930"/>
                </a:lnTo>
                <a:lnTo>
                  <a:pt x="1183116" y="3558027"/>
                </a:lnTo>
                <a:lnTo>
                  <a:pt x="1141136" y="3539917"/>
                </a:lnTo>
                <a:lnTo>
                  <a:pt x="1099805" y="3520620"/>
                </a:lnTo>
                <a:lnTo>
                  <a:pt x="1059143" y="3500160"/>
                </a:lnTo>
                <a:lnTo>
                  <a:pt x="1019174" y="3478556"/>
                </a:lnTo>
                <a:lnTo>
                  <a:pt x="979917" y="3455831"/>
                </a:lnTo>
                <a:lnTo>
                  <a:pt x="941395" y="3432005"/>
                </a:lnTo>
                <a:lnTo>
                  <a:pt x="903628" y="3407102"/>
                </a:lnTo>
                <a:lnTo>
                  <a:pt x="866640" y="3381141"/>
                </a:lnTo>
                <a:lnTo>
                  <a:pt x="830451" y="3354144"/>
                </a:lnTo>
                <a:lnTo>
                  <a:pt x="795082" y="3326134"/>
                </a:lnTo>
                <a:lnTo>
                  <a:pt x="760555" y="3297131"/>
                </a:lnTo>
                <a:lnTo>
                  <a:pt x="726892" y="3267156"/>
                </a:lnTo>
                <a:lnTo>
                  <a:pt x="694115" y="3236233"/>
                </a:lnTo>
                <a:lnTo>
                  <a:pt x="662244" y="3204380"/>
                </a:lnTo>
                <a:lnTo>
                  <a:pt x="631301" y="3171621"/>
                </a:lnTo>
                <a:lnTo>
                  <a:pt x="601309" y="3137977"/>
                </a:lnTo>
                <a:lnTo>
                  <a:pt x="572287" y="3103469"/>
                </a:lnTo>
                <a:lnTo>
                  <a:pt x="544259" y="3068119"/>
                </a:lnTo>
                <a:lnTo>
                  <a:pt x="517245" y="3031948"/>
                </a:lnTo>
                <a:lnTo>
                  <a:pt x="491266" y="2994978"/>
                </a:lnTo>
                <a:lnTo>
                  <a:pt x="466345" y="2957230"/>
                </a:lnTo>
                <a:lnTo>
                  <a:pt x="442503" y="2918725"/>
                </a:lnTo>
                <a:lnTo>
                  <a:pt x="419762" y="2879485"/>
                </a:lnTo>
                <a:lnTo>
                  <a:pt x="398143" y="2839532"/>
                </a:lnTo>
                <a:lnTo>
                  <a:pt x="377667" y="2798887"/>
                </a:lnTo>
                <a:lnTo>
                  <a:pt x="358356" y="2757572"/>
                </a:lnTo>
                <a:lnTo>
                  <a:pt x="340231" y="2715607"/>
                </a:lnTo>
                <a:lnTo>
                  <a:pt x="323315" y="2673015"/>
                </a:lnTo>
                <a:lnTo>
                  <a:pt x="307629" y="2629817"/>
                </a:lnTo>
                <a:lnTo>
                  <a:pt x="293193" y="2586034"/>
                </a:lnTo>
                <a:lnTo>
                  <a:pt x="280030" y="2541688"/>
                </a:lnTo>
                <a:lnTo>
                  <a:pt x="268161" y="2496800"/>
                </a:lnTo>
                <a:lnTo>
                  <a:pt x="257609" y="2451392"/>
                </a:lnTo>
                <a:lnTo>
                  <a:pt x="248393" y="2405486"/>
                </a:lnTo>
                <a:lnTo>
                  <a:pt x="240536" y="2359102"/>
                </a:lnTo>
                <a:lnTo>
                  <a:pt x="234059" y="2312262"/>
                </a:lnTo>
                <a:lnTo>
                  <a:pt x="228984" y="2264988"/>
                </a:lnTo>
                <a:lnTo>
                  <a:pt x="225333" y="2217302"/>
                </a:lnTo>
                <a:lnTo>
                  <a:pt x="223126" y="2169224"/>
                </a:lnTo>
                <a:lnTo>
                  <a:pt x="222386" y="2120776"/>
                </a:lnTo>
                <a:lnTo>
                  <a:pt x="222386" y="455590"/>
                </a:lnTo>
                <a:lnTo>
                  <a:pt x="220475" y="408166"/>
                </a:lnTo>
                <a:lnTo>
                  <a:pt x="214841" y="361801"/>
                </a:lnTo>
                <a:lnTo>
                  <a:pt x="205633" y="316643"/>
                </a:lnTo>
                <a:lnTo>
                  <a:pt x="192996" y="272840"/>
                </a:lnTo>
                <a:lnTo>
                  <a:pt x="177079" y="230541"/>
                </a:lnTo>
                <a:lnTo>
                  <a:pt x="158029" y="189895"/>
                </a:lnTo>
                <a:lnTo>
                  <a:pt x="135994" y="151050"/>
                </a:lnTo>
                <a:lnTo>
                  <a:pt x="111122" y="114154"/>
                </a:lnTo>
                <a:lnTo>
                  <a:pt x="83559" y="79356"/>
                </a:lnTo>
                <a:lnTo>
                  <a:pt x="53453" y="46805"/>
                </a:lnTo>
                <a:lnTo>
                  <a:pt x="20953" y="16650"/>
                </a:lnTo>
                <a:lnTo>
                  <a:pt x="0" y="0"/>
                </a:lnTo>
                <a:close/>
              </a:path>
              <a:path w="4521200" h="6179820">
                <a:moveTo>
                  <a:pt x="2515104" y="3589315"/>
                </a:moveTo>
                <a:lnTo>
                  <a:pt x="2473099" y="3590416"/>
                </a:lnTo>
                <a:lnTo>
                  <a:pt x="2427036" y="3593516"/>
                </a:lnTo>
                <a:lnTo>
                  <a:pt x="2377614" y="3598307"/>
                </a:lnTo>
                <a:lnTo>
                  <a:pt x="2325537" y="3604481"/>
                </a:lnTo>
                <a:lnTo>
                  <a:pt x="2271506" y="3611731"/>
                </a:lnTo>
                <a:lnTo>
                  <a:pt x="1945570" y="3660610"/>
                </a:lnTo>
                <a:lnTo>
                  <a:pt x="1897505" y="3666784"/>
                </a:lnTo>
                <a:lnTo>
                  <a:pt x="1853099" y="3671575"/>
                </a:lnTo>
                <a:lnTo>
                  <a:pt x="1813055" y="3674675"/>
                </a:lnTo>
                <a:lnTo>
                  <a:pt x="1778072" y="3675776"/>
                </a:lnTo>
                <a:lnTo>
                  <a:pt x="3093533" y="3675776"/>
                </a:lnTo>
                <a:lnTo>
                  <a:pt x="3020542" y="3654866"/>
                </a:lnTo>
                <a:lnTo>
                  <a:pt x="2976181" y="3643693"/>
                </a:lnTo>
                <a:lnTo>
                  <a:pt x="2931461" y="3633526"/>
                </a:lnTo>
                <a:lnTo>
                  <a:pt x="2886397" y="3624378"/>
                </a:lnTo>
                <a:lnTo>
                  <a:pt x="2841003" y="3616260"/>
                </a:lnTo>
                <a:lnTo>
                  <a:pt x="2795291" y="3609184"/>
                </a:lnTo>
                <a:lnTo>
                  <a:pt x="2749274" y="3603164"/>
                </a:lnTo>
                <a:lnTo>
                  <a:pt x="2702967" y="3598211"/>
                </a:lnTo>
                <a:lnTo>
                  <a:pt x="2656384" y="3594337"/>
                </a:lnTo>
                <a:lnTo>
                  <a:pt x="2609536" y="3591555"/>
                </a:lnTo>
                <a:lnTo>
                  <a:pt x="2562438" y="3589877"/>
                </a:lnTo>
                <a:lnTo>
                  <a:pt x="2515104" y="3589315"/>
                </a:lnTo>
                <a:close/>
              </a:path>
            </a:pathLst>
          </a:custGeom>
          <a:solidFill>
            <a:srgbClr val="77C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AC3A99A-2FEE-1FE7-88BB-FE641016A2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298" y="433518"/>
            <a:ext cx="4399402" cy="66428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lang="pt-PT" sz="2200" b="0" spc="-55" dirty="0">
                <a:solidFill>
                  <a:srgbClr val="000000"/>
                </a:solidFill>
                <a:latin typeface="Vinci Sans Expanded"/>
                <a:cs typeface="Vinci Sans Expanded"/>
              </a:rPr>
              <a:t>Sobre  a </a:t>
            </a:r>
            <a:br>
              <a:rPr lang="pt-PT" sz="2200" b="0" spc="-55" dirty="0">
                <a:solidFill>
                  <a:srgbClr val="000000"/>
                </a:solidFill>
                <a:latin typeface="Vinci Sans Expanded"/>
                <a:cs typeface="Vinci Sans Expanded"/>
              </a:rPr>
            </a:br>
            <a:r>
              <a:rPr lang="pt-PT" sz="2200" b="0" spc="-55" dirty="0">
                <a:solidFill>
                  <a:srgbClr val="000000"/>
                </a:solidFill>
                <a:latin typeface="Vinci Sans Expanded"/>
                <a:cs typeface="Vinci Sans Expanded"/>
              </a:rPr>
              <a:t>VINCI </a:t>
            </a:r>
            <a:r>
              <a:rPr lang="pt-PT" sz="2200" b="0" spc="-55" dirty="0" err="1">
                <a:solidFill>
                  <a:srgbClr val="000000"/>
                </a:solidFill>
                <a:latin typeface="Vinci Sans Expanded"/>
                <a:cs typeface="Vinci Sans Expanded"/>
              </a:rPr>
              <a:t>Energies</a:t>
            </a:r>
            <a:r>
              <a:rPr lang="pt-PT" sz="2200" b="0" spc="-55" dirty="0">
                <a:solidFill>
                  <a:srgbClr val="000000"/>
                </a:solidFill>
                <a:latin typeface="Vinci Sans Expanded"/>
                <a:cs typeface="Vinci Sans Expanded"/>
              </a:rPr>
              <a:t> em Portugal</a:t>
            </a:r>
            <a:endParaRPr sz="2200" dirty="0">
              <a:latin typeface="Vinci Sans Expanded"/>
              <a:cs typeface="Vinci Sans Expanded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645B6128-83D5-16ED-B0B2-D15C521A5B0D}"/>
              </a:ext>
            </a:extLst>
          </p:cNvPr>
          <p:cNvSpPr/>
          <p:nvPr/>
        </p:nvSpPr>
        <p:spPr>
          <a:xfrm>
            <a:off x="0" y="794009"/>
            <a:ext cx="1026160" cy="706120"/>
          </a:xfrm>
          <a:custGeom>
            <a:avLst/>
            <a:gdLst/>
            <a:ahLst/>
            <a:cxnLst/>
            <a:rect l="l" t="t" r="r" b="b"/>
            <a:pathLst>
              <a:path w="1026160" h="706119">
                <a:moveTo>
                  <a:pt x="0" y="0"/>
                </a:moveTo>
                <a:lnTo>
                  <a:pt x="738670" y="705807"/>
                </a:lnTo>
                <a:lnTo>
                  <a:pt x="1025994" y="705807"/>
                </a:lnTo>
              </a:path>
            </a:pathLst>
          </a:custGeom>
          <a:ln w="635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BB842C72-E663-A720-E78C-B26E8550294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23300" y="6002339"/>
            <a:ext cx="1951355" cy="1090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chemeClr val="bg1"/>
                </a:solidFill>
              </a:rPr>
              <a:t>VINCI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Energies em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5" dirty="0">
                <a:solidFill>
                  <a:schemeClr val="bg1"/>
                </a:solidFill>
              </a:rPr>
              <a:t>Portugal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•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5" dirty="0">
                <a:solidFill>
                  <a:schemeClr val="bg1"/>
                </a:solidFill>
              </a:rPr>
              <a:t>Relatório</a:t>
            </a:r>
            <a:r>
              <a:rPr dirty="0">
                <a:solidFill>
                  <a:schemeClr val="bg1"/>
                </a:solidFill>
              </a:rPr>
              <a:t> de </a:t>
            </a:r>
            <a:r>
              <a:rPr spc="5" dirty="0">
                <a:solidFill>
                  <a:schemeClr val="bg1"/>
                </a:solidFill>
              </a:rPr>
              <a:t>Sustentabilidade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2024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6501A0-4DE8-5ED7-EB89-CEB0F08BD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951" y="1988495"/>
            <a:ext cx="4373443" cy="164592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A550A59-E052-9F44-AB8F-9284DC6320F0}"/>
              </a:ext>
            </a:extLst>
          </p:cNvPr>
          <p:cNvGrpSpPr/>
          <p:nvPr/>
        </p:nvGrpSpPr>
        <p:grpSpPr>
          <a:xfrm>
            <a:off x="7989151" y="1348415"/>
            <a:ext cx="1243749" cy="2794960"/>
            <a:chOff x="8293787" y="1051606"/>
            <a:chExt cx="1243749" cy="2794960"/>
          </a:xfrm>
        </p:grpSpPr>
        <p:pic>
          <p:nvPicPr>
            <p:cNvPr id="31" name="Image 30" descr="Une image contenant objet, horloge&#10;&#10;Description générée automatiquement">
              <a:extLst>
                <a:ext uri="{FF2B5EF4-FFF2-40B4-BE49-F238E27FC236}">
                  <a16:creationId xmlns:a16="http://schemas.microsoft.com/office/drawing/2014/main" id="{B4D4AA52-D075-441B-4ED8-B547CEB9C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959" b="12737"/>
            <a:stretch/>
          </p:blipFill>
          <p:spPr>
            <a:xfrm>
              <a:off x="8368031" y="1999623"/>
              <a:ext cx="1095261" cy="189401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44ACB32E-74B5-F8B2-81B1-6AF0673A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0605" y="1510744"/>
              <a:ext cx="1170113" cy="189401"/>
            </a:xfrm>
            <a:prstGeom prst="rect">
              <a:avLst/>
            </a:prstGeom>
          </p:spPr>
        </p:pic>
        <p:pic>
          <p:nvPicPr>
            <p:cNvPr id="33" name="Image 33" descr="Une image contenant signe, dessin&#10;&#10;Description générée automatiquement">
              <a:extLst>
                <a:ext uri="{FF2B5EF4-FFF2-40B4-BE49-F238E27FC236}">
                  <a16:creationId xmlns:a16="http://schemas.microsoft.com/office/drawing/2014/main" id="{74F11D0D-D1E6-93FC-A22B-0E239A29C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510" b="19771"/>
            <a:stretch/>
          </p:blipFill>
          <p:spPr>
            <a:xfrm>
              <a:off x="8350825" y="2488502"/>
              <a:ext cx="1129672" cy="284889"/>
            </a:xfrm>
            <a:prstGeom prst="rect">
              <a:avLst/>
            </a:prstGeom>
          </p:spPr>
        </p:pic>
        <p:pic>
          <p:nvPicPr>
            <p:cNvPr id="34" name="Image 43">
              <a:extLst>
                <a:ext uri="{FF2B5EF4-FFF2-40B4-BE49-F238E27FC236}">
                  <a16:creationId xmlns:a16="http://schemas.microsoft.com/office/drawing/2014/main" id="{8D84A5FA-A00B-DF53-5EA8-9C123969F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459" b="23813"/>
            <a:stretch/>
          </p:blipFill>
          <p:spPr>
            <a:xfrm>
              <a:off x="8392414" y="1051606"/>
              <a:ext cx="1046494" cy="159660"/>
            </a:xfrm>
            <a:prstGeom prst="rect">
              <a:avLst/>
            </a:prstGeom>
          </p:spPr>
        </p:pic>
        <p:pic>
          <p:nvPicPr>
            <p:cNvPr id="35" name="Picture 2" descr="Sotécnica | Building Solutions: Making buildings more sustainable">
              <a:extLst>
                <a:ext uri="{FF2B5EF4-FFF2-40B4-BE49-F238E27FC236}">
                  <a16:creationId xmlns:a16="http://schemas.microsoft.com/office/drawing/2014/main" id="{766F27C3-0B1B-4085-C8AA-9DC8346591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60" b="29116"/>
            <a:stretch/>
          </p:blipFill>
          <p:spPr bwMode="auto">
            <a:xfrm>
              <a:off x="8363994" y="3072869"/>
              <a:ext cx="1103334" cy="237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agem 14">
              <a:extLst>
                <a:ext uri="{FF2B5EF4-FFF2-40B4-BE49-F238E27FC236}">
                  <a16:creationId xmlns:a16="http://schemas.microsoft.com/office/drawing/2014/main" id="{463E2978-1DE3-431E-578E-3F5D45F85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787" y="3609975"/>
              <a:ext cx="1243749" cy="236591"/>
            </a:xfrm>
            <a:prstGeom prst="rect">
              <a:avLst/>
            </a:prstGeom>
          </p:spPr>
        </p:pic>
      </p:grpSp>
      <p:pic>
        <p:nvPicPr>
          <p:cNvPr id="52" name="Image 43">
            <a:extLst>
              <a:ext uri="{FF2B5EF4-FFF2-40B4-BE49-F238E27FC236}">
                <a16:creationId xmlns:a16="http://schemas.microsoft.com/office/drawing/2014/main" id="{7756771E-6664-B5C5-1139-76FFD3BA2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19410" y="6019174"/>
            <a:ext cx="493776" cy="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6D6C006-A400-D330-7ACD-4AA2B9192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3B92BEF-F972-1D6A-3684-DF3210C83BA7}"/>
              </a:ext>
            </a:extLst>
          </p:cNvPr>
          <p:cNvSpPr/>
          <p:nvPr/>
        </p:nvSpPr>
        <p:spPr>
          <a:xfrm>
            <a:off x="0" y="120200"/>
            <a:ext cx="4521200" cy="6179820"/>
          </a:xfrm>
          <a:custGeom>
            <a:avLst/>
            <a:gdLst/>
            <a:ahLst/>
            <a:cxnLst/>
            <a:rect l="l" t="t" r="r" b="b"/>
            <a:pathLst>
              <a:path w="4521200" h="6179820">
                <a:moveTo>
                  <a:pt x="0" y="0"/>
                </a:moveTo>
                <a:lnTo>
                  <a:pt x="0" y="3593772"/>
                </a:lnTo>
                <a:lnTo>
                  <a:pt x="11232" y="3602162"/>
                </a:lnTo>
                <a:lnTo>
                  <a:pt x="46562" y="3630178"/>
                </a:lnTo>
                <a:lnTo>
                  <a:pt x="81050" y="3659184"/>
                </a:lnTo>
                <a:lnTo>
                  <a:pt x="114673" y="3689161"/>
                </a:lnTo>
                <a:lnTo>
                  <a:pt x="147411" y="3720087"/>
                </a:lnTo>
                <a:lnTo>
                  <a:pt x="179243" y="3751939"/>
                </a:lnTo>
                <a:lnTo>
                  <a:pt x="210146" y="3784696"/>
                </a:lnTo>
                <a:lnTo>
                  <a:pt x="240099" y="3818337"/>
                </a:lnTo>
                <a:lnTo>
                  <a:pt x="269082" y="3852840"/>
                </a:lnTo>
                <a:lnTo>
                  <a:pt x="297071" y="3888184"/>
                </a:lnTo>
                <a:lnTo>
                  <a:pt x="324048" y="3924346"/>
                </a:lnTo>
                <a:lnTo>
                  <a:pt x="349988" y="3961306"/>
                </a:lnTo>
                <a:lnTo>
                  <a:pt x="374872" y="3999042"/>
                </a:lnTo>
                <a:lnTo>
                  <a:pt x="398678" y="4037531"/>
                </a:lnTo>
                <a:lnTo>
                  <a:pt x="421385" y="4076754"/>
                </a:lnTo>
                <a:lnTo>
                  <a:pt x="442970" y="4116687"/>
                </a:lnTo>
                <a:lnTo>
                  <a:pt x="463414" y="4157310"/>
                </a:lnTo>
                <a:lnTo>
                  <a:pt x="482693" y="4198600"/>
                </a:lnTo>
                <a:lnTo>
                  <a:pt x="500787" y="4240537"/>
                </a:lnTo>
                <a:lnTo>
                  <a:pt x="517675" y="4283098"/>
                </a:lnTo>
                <a:lnTo>
                  <a:pt x="533414" y="4326503"/>
                </a:lnTo>
                <a:lnTo>
                  <a:pt x="547745" y="4370009"/>
                </a:lnTo>
                <a:lnTo>
                  <a:pt x="560885" y="4414315"/>
                </a:lnTo>
                <a:lnTo>
                  <a:pt x="572732" y="4459159"/>
                </a:lnTo>
                <a:lnTo>
                  <a:pt x="583266" y="4504520"/>
                </a:lnTo>
                <a:lnTo>
                  <a:pt x="592465" y="4550376"/>
                </a:lnTo>
                <a:lnTo>
                  <a:pt x="600307" y="4596706"/>
                </a:lnTo>
                <a:lnTo>
                  <a:pt x="606771" y="4643487"/>
                </a:lnTo>
                <a:lnTo>
                  <a:pt x="611837" y="4690699"/>
                </a:lnTo>
                <a:lnTo>
                  <a:pt x="615481" y="4738320"/>
                </a:lnTo>
                <a:lnTo>
                  <a:pt x="617684" y="4786334"/>
                </a:lnTo>
                <a:lnTo>
                  <a:pt x="618422" y="4834702"/>
                </a:lnTo>
                <a:lnTo>
                  <a:pt x="617321" y="4869687"/>
                </a:lnTo>
                <a:lnTo>
                  <a:pt x="614223" y="4909746"/>
                </a:lnTo>
                <a:lnTo>
                  <a:pt x="609434" y="4954177"/>
                </a:lnTo>
                <a:lnTo>
                  <a:pt x="603263" y="5002277"/>
                </a:lnTo>
                <a:lnTo>
                  <a:pt x="596016" y="5053341"/>
                </a:lnTo>
                <a:lnTo>
                  <a:pt x="588001" y="5106667"/>
                </a:lnTo>
                <a:lnTo>
                  <a:pt x="570896" y="5217288"/>
                </a:lnTo>
                <a:lnTo>
                  <a:pt x="562420" y="5273176"/>
                </a:lnTo>
                <a:lnTo>
                  <a:pt x="554405" y="5328512"/>
                </a:lnTo>
                <a:lnTo>
                  <a:pt x="547158" y="5382592"/>
                </a:lnTo>
                <a:lnTo>
                  <a:pt x="540987" y="5434712"/>
                </a:lnTo>
                <a:lnTo>
                  <a:pt x="536198" y="5484169"/>
                </a:lnTo>
                <a:lnTo>
                  <a:pt x="533100" y="5530260"/>
                </a:lnTo>
                <a:lnTo>
                  <a:pt x="531999" y="5572280"/>
                </a:lnTo>
                <a:lnTo>
                  <a:pt x="532561" y="5619613"/>
                </a:lnTo>
                <a:lnTo>
                  <a:pt x="534239" y="5666710"/>
                </a:lnTo>
                <a:lnTo>
                  <a:pt x="537021" y="5713557"/>
                </a:lnTo>
                <a:lnTo>
                  <a:pt x="540895" y="5760140"/>
                </a:lnTo>
                <a:lnTo>
                  <a:pt x="545849" y="5806446"/>
                </a:lnTo>
                <a:lnTo>
                  <a:pt x="551870" y="5852461"/>
                </a:lnTo>
                <a:lnTo>
                  <a:pt x="558946" y="5898172"/>
                </a:lnTo>
                <a:lnTo>
                  <a:pt x="567065" y="5943566"/>
                </a:lnTo>
                <a:lnTo>
                  <a:pt x="576214" y="5988629"/>
                </a:lnTo>
                <a:lnTo>
                  <a:pt x="586382" y="6033348"/>
                </a:lnTo>
                <a:lnTo>
                  <a:pt x="597557" y="6077709"/>
                </a:lnTo>
                <a:lnTo>
                  <a:pt x="609725" y="6121699"/>
                </a:lnTo>
                <a:lnTo>
                  <a:pt x="622876" y="6165304"/>
                </a:lnTo>
                <a:lnTo>
                  <a:pt x="627613" y="6179799"/>
                </a:lnTo>
                <a:lnTo>
                  <a:pt x="4436539" y="6179799"/>
                </a:lnTo>
                <a:lnTo>
                  <a:pt x="4454568" y="6116531"/>
                </a:lnTo>
                <a:lnTo>
                  <a:pt x="4466866" y="6067537"/>
                </a:lnTo>
                <a:lnTo>
                  <a:pt x="4477947" y="6018040"/>
                </a:lnTo>
                <a:lnTo>
                  <a:pt x="4487791" y="5968055"/>
                </a:lnTo>
                <a:lnTo>
                  <a:pt x="4496380" y="5917597"/>
                </a:lnTo>
                <a:lnTo>
                  <a:pt x="4503698" y="5866680"/>
                </a:lnTo>
                <a:lnTo>
                  <a:pt x="4509725" y="5815319"/>
                </a:lnTo>
                <a:lnTo>
                  <a:pt x="4514444" y="5763529"/>
                </a:lnTo>
                <a:lnTo>
                  <a:pt x="4517838" y="5711325"/>
                </a:lnTo>
                <a:lnTo>
                  <a:pt x="4519887" y="5658721"/>
                </a:lnTo>
                <a:lnTo>
                  <a:pt x="4520574" y="5605732"/>
                </a:lnTo>
                <a:lnTo>
                  <a:pt x="4520000" y="5557133"/>
                </a:lnTo>
                <a:lnTo>
                  <a:pt x="4518287" y="5508831"/>
                </a:lnTo>
                <a:lnTo>
                  <a:pt x="4515450" y="5460838"/>
                </a:lnTo>
                <a:lnTo>
                  <a:pt x="4511501" y="5413166"/>
                </a:lnTo>
                <a:lnTo>
                  <a:pt x="4506453" y="5365827"/>
                </a:lnTo>
                <a:lnTo>
                  <a:pt x="4500321" y="5318835"/>
                </a:lnTo>
                <a:lnTo>
                  <a:pt x="4493118" y="5272200"/>
                </a:lnTo>
                <a:lnTo>
                  <a:pt x="4484856" y="5225935"/>
                </a:lnTo>
                <a:lnTo>
                  <a:pt x="4475551" y="5180053"/>
                </a:lnTo>
                <a:lnTo>
                  <a:pt x="4465214" y="5134565"/>
                </a:lnTo>
                <a:lnTo>
                  <a:pt x="4453860" y="5089484"/>
                </a:lnTo>
                <a:lnTo>
                  <a:pt x="4441502" y="5044822"/>
                </a:lnTo>
                <a:lnTo>
                  <a:pt x="4428154" y="5000591"/>
                </a:lnTo>
                <a:lnTo>
                  <a:pt x="4413828" y="4956804"/>
                </a:lnTo>
                <a:lnTo>
                  <a:pt x="4398539" y="4913472"/>
                </a:lnTo>
                <a:lnTo>
                  <a:pt x="4382299" y="4870609"/>
                </a:lnTo>
                <a:lnTo>
                  <a:pt x="4365123" y="4828225"/>
                </a:lnTo>
                <a:lnTo>
                  <a:pt x="4347021" y="4786328"/>
                </a:lnTo>
                <a:lnTo>
                  <a:pt x="4328015" y="4744948"/>
                </a:lnTo>
                <a:lnTo>
                  <a:pt x="4308110" y="4704079"/>
                </a:lnTo>
                <a:lnTo>
                  <a:pt x="4287322" y="4663738"/>
                </a:lnTo>
                <a:lnTo>
                  <a:pt x="4265664" y="4623939"/>
                </a:lnTo>
                <a:lnTo>
                  <a:pt x="4243151" y="4584694"/>
                </a:lnTo>
                <a:lnTo>
                  <a:pt x="4219795" y="4546014"/>
                </a:lnTo>
                <a:lnTo>
                  <a:pt x="4195610" y="4507913"/>
                </a:lnTo>
                <a:lnTo>
                  <a:pt x="4170609" y="4470401"/>
                </a:lnTo>
                <a:lnTo>
                  <a:pt x="4144807" y="4433492"/>
                </a:lnTo>
                <a:lnTo>
                  <a:pt x="4118216" y="4397198"/>
                </a:lnTo>
                <a:lnTo>
                  <a:pt x="4090849" y="4361531"/>
                </a:lnTo>
                <a:lnTo>
                  <a:pt x="4062721" y="4326503"/>
                </a:lnTo>
                <a:lnTo>
                  <a:pt x="4033845" y="4292126"/>
                </a:lnTo>
                <a:lnTo>
                  <a:pt x="4004234" y="4258413"/>
                </a:lnTo>
                <a:lnTo>
                  <a:pt x="3973902" y="4225376"/>
                </a:lnTo>
                <a:lnTo>
                  <a:pt x="3942862" y="4193026"/>
                </a:lnTo>
                <a:lnTo>
                  <a:pt x="3911127" y="4161378"/>
                </a:lnTo>
                <a:lnTo>
                  <a:pt x="3878712" y="4130441"/>
                </a:lnTo>
                <a:lnTo>
                  <a:pt x="3845629" y="4100230"/>
                </a:lnTo>
                <a:lnTo>
                  <a:pt x="3811892" y="4070755"/>
                </a:lnTo>
                <a:lnTo>
                  <a:pt x="3777514" y="4042030"/>
                </a:lnTo>
                <a:lnTo>
                  <a:pt x="3742510" y="4014066"/>
                </a:lnTo>
                <a:lnTo>
                  <a:pt x="3706892" y="3986876"/>
                </a:lnTo>
                <a:lnTo>
                  <a:pt x="3670673" y="3960471"/>
                </a:lnTo>
                <a:lnTo>
                  <a:pt x="3633868" y="3934865"/>
                </a:lnTo>
                <a:lnTo>
                  <a:pt x="3596490" y="3910070"/>
                </a:lnTo>
                <a:lnTo>
                  <a:pt x="3558552" y="3886096"/>
                </a:lnTo>
                <a:lnTo>
                  <a:pt x="3520068" y="3862958"/>
                </a:lnTo>
                <a:lnTo>
                  <a:pt x="3481050" y="3840667"/>
                </a:lnTo>
                <a:lnTo>
                  <a:pt x="3441514" y="3819235"/>
                </a:lnTo>
                <a:lnTo>
                  <a:pt x="3401471" y="3798674"/>
                </a:lnTo>
                <a:lnTo>
                  <a:pt x="3360936" y="3778997"/>
                </a:lnTo>
                <a:lnTo>
                  <a:pt x="3319922" y="3760217"/>
                </a:lnTo>
                <a:lnTo>
                  <a:pt x="3278443" y="3742344"/>
                </a:lnTo>
                <a:lnTo>
                  <a:pt x="3236511" y="3725392"/>
                </a:lnTo>
                <a:lnTo>
                  <a:pt x="3194141" y="3709372"/>
                </a:lnTo>
                <a:lnTo>
                  <a:pt x="3151345" y="3694298"/>
                </a:lnTo>
                <a:lnTo>
                  <a:pt x="3108138" y="3680180"/>
                </a:lnTo>
                <a:lnTo>
                  <a:pt x="3093533" y="3675776"/>
                </a:lnTo>
                <a:lnTo>
                  <a:pt x="1778072" y="3675776"/>
                </a:lnTo>
                <a:lnTo>
                  <a:pt x="1729621" y="3675037"/>
                </a:lnTo>
                <a:lnTo>
                  <a:pt x="1681538" y="3672832"/>
                </a:lnTo>
                <a:lnTo>
                  <a:pt x="1633845" y="3669184"/>
                </a:lnTo>
                <a:lnTo>
                  <a:pt x="1586565" y="3664113"/>
                </a:lnTo>
                <a:lnTo>
                  <a:pt x="1539717" y="3657642"/>
                </a:lnTo>
                <a:lnTo>
                  <a:pt x="1493324" y="3649792"/>
                </a:lnTo>
                <a:lnTo>
                  <a:pt x="1447408" y="3640584"/>
                </a:lnTo>
                <a:lnTo>
                  <a:pt x="1401989" y="3630040"/>
                </a:lnTo>
                <a:lnTo>
                  <a:pt x="1357090" y="3618181"/>
                </a:lnTo>
                <a:lnTo>
                  <a:pt x="1312731" y="3605029"/>
                </a:lnTo>
                <a:lnTo>
                  <a:pt x="1268935" y="3590605"/>
                </a:lnTo>
                <a:lnTo>
                  <a:pt x="1225723" y="3574930"/>
                </a:lnTo>
                <a:lnTo>
                  <a:pt x="1183116" y="3558027"/>
                </a:lnTo>
                <a:lnTo>
                  <a:pt x="1141136" y="3539917"/>
                </a:lnTo>
                <a:lnTo>
                  <a:pt x="1099805" y="3520620"/>
                </a:lnTo>
                <a:lnTo>
                  <a:pt x="1059143" y="3500160"/>
                </a:lnTo>
                <a:lnTo>
                  <a:pt x="1019174" y="3478556"/>
                </a:lnTo>
                <a:lnTo>
                  <a:pt x="979917" y="3455831"/>
                </a:lnTo>
                <a:lnTo>
                  <a:pt x="941395" y="3432005"/>
                </a:lnTo>
                <a:lnTo>
                  <a:pt x="903628" y="3407102"/>
                </a:lnTo>
                <a:lnTo>
                  <a:pt x="866640" y="3381141"/>
                </a:lnTo>
                <a:lnTo>
                  <a:pt x="830451" y="3354144"/>
                </a:lnTo>
                <a:lnTo>
                  <a:pt x="795082" y="3326134"/>
                </a:lnTo>
                <a:lnTo>
                  <a:pt x="760555" y="3297131"/>
                </a:lnTo>
                <a:lnTo>
                  <a:pt x="726892" y="3267156"/>
                </a:lnTo>
                <a:lnTo>
                  <a:pt x="694115" y="3236233"/>
                </a:lnTo>
                <a:lnTo>
                  <a:pt x="662244" y="3204380"/>
                </a:lnTo>
                <a:lnTo>
                  <a:pt x="631301" y="3171621"/>
                </a:lnTo>
                <a:lnTo>
                  <a:pt x="601309" y="3137977"/>
                </a:lnTo>
                <a:lnTo>
                  <a:pt x="572287" y="3103469"/>
                </a:lnTo>
                <a:lnTo>
                  <a:pt x="544259" y="3068119"/>
                </a:lnTo>
                <a:lnTo>
                  <a:pt x="517245" y="3031948"/>
                </a:lnTo>
                <a:lnTo>
                  <a:pt x="491266" y="2994978"/>
                </a:lnTo>
                <a:lnTo>
                  <a:pt x="466345" y="2957230"/>
                </a:lnTo>
                <a:lnTo>
                  <a:pt x="442503" y="2918725"/>
                </a:lnTo>
                <a:lnTo>
                  <a:pt x="419762" y="2879485"/>
                </a:lnTo>
                <a:lnTo>
                  <a:pt x="398143" y="2839532"/>
                </a:lnTo>
                <a:lnTo>
                  <a:pt x="377667" y="2798887"/>
                </a:lnTo>
                <a:lnTo>
                  <a:pt x="358356" y="2757572"/>
                </a:lnTo>
                <a:lnTo>
                  <a:pt x="340231" y="2715607"/>
                </a:lnTo>
                <a:lnTo>
                  <a:pt x="323315" y="2673015"/>
                </a:lnTo>
                <a:lnTo>
                  <a:pt x="307629" y="2629817"/>
                </a:lnTo>
                <a:lnTo>
                  <a:pt x="293193" y="2586034"/>
                </a:lnTo>
                <a:lnTo>
                  <a:pt x="280030" y="2541688"/>
                </a:lnTo>
                <a:lnTo>
                  <a:pt x="268161" y="2496800"/>
                </a:lnTo>
                <a:lnTo>
                  <a:pt x="257609" y="2451392"/>
                </a:lnTo>
                <a:lnTo>
                  <a:pt x="248393" y="2405486"/>
                </a:lnTo>
                <a:lnTo>
                  <a:pt x="240536" y="2359102"/>
                </a:lnTo>
                <a:lnTo>
                  <a:pt x="234059" y="2312262"/>
                </a:lnTo>
                <a:lnTo>
                  <a:pt x="228984" y="2264988"/>
                </a:lnTo>
                <a:lnTo>
                  <a:pt x="225333" y="2217302"/>
                </a:lnTo>
                <a:lnTo>
                  <a:pt x="223126" y="2169224"/>
                </a:lnTo>
                <a:lnTo>
                  <a:pt x="222386" y="2120776"/>
                </a:lnTo>
                <a:lnTo>
                  <a:pt x="222386" y="455590"/>
                </a:lnTo>
                <a:lnTo>
                  <a:pt x="220475" y="408166"/>
                </a:lnTo>
                <a:lnTo>
                  <a:pt x="214841" y="361801"/>
                </a:lnTo>
                <a:lnTo>
                  <a:pt x="205633" y="316643"/>
                </a:lnTo>
                <a:lnTo>
                  <a:pt x="192996" y="272840"/>
                </a:lnTo>
                <a:lnTo>
                  <a:pt x="177079" y="230541"/>
                </a:lnTo>
                <a:lnTo>
                  <a:pt x="158029" y="189895"/>
                </a:lnTo>
                <a:lnTo>
                  <a:pt x="135994" y="151050"/>
                </a:lnTo>
                <a:lnTo>
                  <a:pt x="111122" y="114154"/>
                </a:lnTo>
                <a:lnTo>
                  <a:pt x="83559" y="79356"/>
                </a:lnTo>
                <a:lnTo>
                  <a:pt x="53453" y="46805"/>
                </a:lnTo>
                <a:lnTo>
                  <a:pt x="20953" y="16650"/>
                </a:lnTo>
                <a:lnTo>
                  <a:pt x="0" y="0"/>
                </a:lnTo>
                <a:close/>
              </a:path>
              <a:path w="4521200" h="6179820">
                <a:moveTo>
                  <a:pt x="2515104" y="3589315"/>
                </a:moveTo>
                <a:lnTo>
                  <a:pt x="2473099" y="3590416"/>
                </a:lnTo>
                <a:lnTo>
                  <a:pt x="2427036" y="3593516"/>
                </a:lnTo>
                <a:lnTo>
                  <a:pt x="2377614" y="3598307"/>
                </a:lnTo>
                <a:lnTo>
                  <a:pt x="2325537" y="3604481"/>
                </a:lnTo>
                <a:lnTo>
                  <a:pt x="2271506" y="3611731"/>
                </a:lnTo>
                <a:lnTo>
                  <a:pt x="1945570" y="3660610"/>
                </a:lnTo>
                <a:lnTo>
                  <a:pt x="1897505" y="3666784"/>
                </a:lnTo>
                <a:lnTo>
                  <a:pt x="1853099" y="3671575"/>
                </a:lnTo>
                <a:lnTo>
                  <a:pt x="1813055" y="3674675"/>
                </a:lnTo>
                <a:lnTo>
                  <a:pt x="1778072" y="3675776"/>
                </a:lnTo>
                <a:lnTo>
                  <a:pt x="3093533" y="3675776"/>
                </a:lnTo>
                <a:lnTo>
                  <a:pt x="3020542" y="3654866"/>
                </a:lnTo>
                <a:lnTo>
                  <a:pt x="2976181" y="3643693"/>
                </a:lnTo>
                <a:lnTo>
                  <a:pt x="2931461" y="3633526"/>
                </a:lnTo>
                <a:lnTo>
                  <a:pt x="2886397" y="3624378"/>
                </a:lnTo>
                <a:lnTo>
                  <a:pt x="2841003" y="3616260"/>
                </a:lnTo>
                <a:lnTo>
                  <a:pt x="2795291" y="3609184"/>
                </a:lnTo>
                <a:lnTo>
                  <a:pt x="2749274" y="3603164"/>
                </a:lnTo>
                <a:lnTo>
                  <a:pt x="2702967" y="3598211"/>
                </a:lnTo>
                <a:lnTo>
                  <a:pt x="2656384" y="3594337"/>
                </a:lnTo>
                <a:lnTo>
                  <a:pt x="2609536" y="3591555"/>
                </a:lnTo>
                <a:lnTo>
                  <a:pt x="2562438" y="3589877"/>
                </a:lnTo>
                <a:lnTo>
                  <a:pt x="2515104" y="3589315"/>
                </a:lnTo>
                <a:close/>
              </a:path>
            </a:pathLst>
          </a:custGeom>
          <a:solidFill>
            <a:srgbClr val="77C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5AFD419-B9DE-7432-3154-96EB1E242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298" y="433518"/>
            <a:ext cx="4932802" cy="66428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lang="pt-PT" sz="2200" spc="-50" dirty="0">
                <a:solidFill>
                  <a:srgbClr val="000000"/>
                </a:solidFill>
                <a:latin typeface="Vinci Sans Expanded"/>
                <a:cs typeface="Vinci Sans Expanded"/>
              </a:rPr>
              <a:t>Principais tendências </a:t>
            </a:r>
            <a:r>
              <a:rPr lang="pt-PT" sz="2200" dirty="0">
                <a:solidFill>
                  <a:srgbClr val="000000"/>
                </a:solidFill>
                <a:latin typeface="Vinci Sans Expanded"/>
                <a:cs typeface="Vinci Sans Expanded"/>
              </a:rPr>
              <a:t>e </a:t>
            </a:r>
            <a:r>
              <a:rPr lang="pt-PT" sz="2200" spc="-45" dirty="0">
                <a:solidFill>
                  <a:srgbClr val="000000"/>
                </a:solidFill>
                <a:latin typeface="Vinci Sans Expanded"/>
                <a:cs typeface="Vinci Sans Expanded"/>
              </a:rPr>
              <a:t>abordagem </a:t>
            </a:r>
            <a:r>
              <a:rPr lang="pt-PT" sz="2200" spc="-620" dirty="0">
                <a:solidFill>
                  <a:srgbClr val="000000"/>
                </a:solidFill>
                <a:latin typeface="Vinci Sans Expanded"/>
                <a:cs typeface="Vinci Sans Expanded"/>
              </a:rPr>
              <a:t> </a:t>
            </a:r>
            <a:r>
              <a:rPr lang="pt-PT" sz="2200" spc="-20" dirty="0">
                <a:solidFill>
                  <a:srgbClr val="000000"/>
                </a:solidFill>
                <a:latin typeface="Vinci Sans Expanded"/>
                <a:cs typeface="Vinci Sans Expanded"/>
              </a:rPr>
              <a:t>da</a:t>
            </a:r>
            <a:r>
              <a:rPr lang="pt-PT" sz="2200" spc="-50" dirty="0">
                <a:solidFill>
                  <a:srgbClr val="000000"/>
                </a:solidFill>
                <a:latin typeface="Vinci Sans Expanded"/>
                <a:cs typeface="Vinci Sans Expanded"/>
              </a:rPr>
              <a:t> </a:t>
            </a:r>
            <a:r>
              <a:rPr lang="pt-PT" sz="2200" spc="-55" dirty="0">
                <a:solidFill>
                  <a:srgbClr val="000000"/>
                </a:solidFill>
                <a:latin typeface="Vinci Sans Expanded"/>
                <a:cs typeface="Vinci Sans Expanded"/>
              </a:rPr>
              <a:t>VINCI</a:t>
            </a:r>
            <a:r>
              <a:rPr lang="pt-PT" sz="2200" spc="-50" dirty="0">
                <a:solidFill>
                  <a:srgbClr val="000000"/>
                </a:solidFill>
                <a:latin typeface="Vinci Sans Expanded"/>
                <a:cs typeface="Vinci Sans Expanded"/>
              </a:rPr>
              <a:t> </a:t>
            </a:r>
            <a:r>
              <a:rPr lang="pt-PT" sz="2200" spc="-50" dirty="0" err="1">
                <a:solidFill>
                  <a:srgbClr val="000000"/>
                </a:solidFill>
                <a:latin typeface="Vinci Sans Expanded"/>
                <a:cs typeface="Vinci Sans Expanded"/>
              </a:rPr>
              <a:t>Energies</a:t>
            </a:r>
            <a:r>
              <a:rPr lang="pt-PT" sz="2200" spc="-50" dirty="0">
                <a:solidFill>
                  <a:srgbClr val="000000"/>
                </a:solidFill>
                <a:latin typeface="Vinci Sans Expanded"/>
                <a:cs typeface="Vinci Sans Expanded"/>
              </a:rPr>
              <a:t> </a:t>
            </a:r>
            <a:r>
              <a:rPr lang="pt-PT" sz="2200" spc="-20" dirty="0">
                <a:solidFill>
                  <a:srgbClr val="000000"/>
                </a:solidFill>
                <a:latin typeface="Vinci Sans Expanded"/>
                <a:cs typeface="Vinci Sans Expanded"/>
              </a:rPr>
              <a:t>em</a:t>
            </a:r>
            <a:r>
              <a:rPr lang="pt-PT" sz="2200" spc="-45" dirty="0">
                <a:solidFill>
                  <a:srgbClr val="000000"/>
                </a:solidFill>
                <a:latin typeface="Vinci Sans Expanded"/>
                <a:cs typeface="Vinci Sans Expanded"/>
              </a:rPr>
              <a:t> </a:t>
            </a:r>
            <a:r>
              <a:rPr lang="pt-PT" sz="2200" spc="-35" dirty="0">
                <a:solidFill>
                  <a:srgbClr val="000000"/>
                </a:solidFill>
                <a:latin typeface="Vinci Sans Expanded"/>
                <a:cs typeface="Vinci Sans Expanded"/>
              </a:rPr>
              <a:t>Portugal</a:t>
            </a:r>
            <a:endParaRPr sz="2200" dirty="0">
              <a:latin typeface="Vinci Sans Expanded"/>
              <a:cs typeface="Vinci Sans Expanded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2CCB72E-1D59-02B8-3044-2F08EF818DB7}"/>
              </a:ext>
            </a:extLst>
          </p:cNvPr>
          <p:cNvSpPr/>
          <p:nvPr/>
        </p:nvSpPr>
        <p:spPr>
          <a:xfrm>
            <a:off x="0" y="794009"/>
            <a:ext cx="1026160" cy="706120"/>
          </a:xfrm>
          <a:custGeom>
            <a:avLst/>
            <a:gdLst/>
            <a:ahLst/>
            <a:cxnLst/>
            <a:rect l="l" t="t" r="r" b="b"/>
            <a:pathLst>
              <a:path w="1026160" h="706119">
                <a:moveTo>
                  <a:pt x="0" y="0"/>
                </a:moveTo>
                <a:lnTo>
                  <a:pt x="738670" y="705807"/>
                </a:lnTo>
                <a:lnTo>
                  <a:pt x="1025994" y="705807"/>
                </a:lnTo>
              </a:path>
            </a:pathLst>
          </a:custGeom>
          <a:ln w="635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539E5731-26F3-4860-1FAB-B85F160E508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23300" y="6002339"/>
            <a:ext cx="1951355" cy="1090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chemeClr val="bg1"/>
                </a:solidFill>
              </a:rPr>
              <a:t>VINCI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Energies em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5" dirty="0">
                <a:solidFill>
                  <a:schemeClr val="bg1"/>
                </a:solidFill>
              </a:rPr>
              <a:t>Portugal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•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5" dirty="0">
                <a:solidFill>
                  <a:schemeClr val="bg1"/>
                </a:solidFill>
              </a:rPr>
              <a:t>Relatório</a:t>
            </a:r>
            <a:r>
              <a:rPr dirty="0">
                <a:solidFill>
                  <a:schemeClr val="bg1"/>
                </a:solidFill>
              </a:rPr>
              <a:t> de </a:t>
            </a:r>
            <a:r>
              <a:rPr spc="5" dirty="0">
                <a:solidFill>
                  <a:schemeClr val="bg1"/>
                </a:solidFill>
              </a:rPr>
              <a:t>Sustentabilidade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AA1463F-07EF-8092-C67F-59D89A951855}"/>
              </a:ext>
            </a:extLst>
          </p:cNvPr>
          <p:cNvSpPr txBox="1"/>
          <p:nvPr/>
        </p:nvSpPr>
        <p:spPr>
          <a:xfrm>
            <a:off x="4203700" y="3006502"/>
            <a:ext cx="2209800" cy="1000274"/>
          </a:xfrm>
          <a:prstGeom prst="rect">
            <a:avLst/>
          </a:prstGeom>
          <a:ln>
            <a:noFill/>
          </a:ln>
        </p:spPr>
        <p:txBody>
          <a:bodyPr vert="horz" wrap="square" lIns="0" tIns="38100" rIns="0" bIns="0" rtlCol="0">
            <a:spAutoFit/>
          </a:bodyPr>
          <a:lstStyle/>
          <a:p>
            <a:pPr marL="12700" marR="603885">
              <a:lnSpc>
                <a:spcPts val="2500"/>
              </a:lnSpc>
              <a:spcBef>
                <a:spcPts val="300"/>
              </a:spcBef>
            </a:pPr>
            <a:r>
              <a:rPr sz="2200" spc="-45" dirty="0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Expectativas </a:t>
            </a:r>
            <a:r>
              <a:rPr sz="2200" spc="-40" dirty="0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 sociais </a:t>
            </a:r>
            <a:r>
              <a:rPr sz="2200" dirty="0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e </a:t>
            </a:r>
            <a:r>
              <a:rPr sz="2200" spc="-30" dirty="0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dos </a:t>
            </a:r>
            <a:r>
              <a:rPr sz="2200" spc="-25" dirty="0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 </a:t>
            </a:r>
            <a:r>
              <a:rPr sz="2200" spc="-60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c</a:t>
            </a:r>
            <a:r>
              <a:rPr sz="2200" spc="-50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o</a:t>
            </a:r>
            <a:r>
              <a:rPr sz="2200" spc="-40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l</a:t>
            </a:r>
            <a:r>
              <a:rPr sz="2200" spc="-60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a</a:t>
            </a:r>
            <a:r>
              <a:rPr sz="2200" spc="-30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b</a:t>
            </a:r>
            <a:r>
              <a:rPr sz="2200" spc="-45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o</a:t>
            </a:r>
            <a:r>
              <a:rPr sz="2200" spc="-20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r</a:t>
            </a:r>
            <a:r>
              <a:rPr sz="2200" spc="-60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a</a:t>
            </a:r>
            <a:r>
              <a:rPr sz="2200" spc="-50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d</a:t>
            </a:r>
            <a:r>
              <a:rPr sz="2200" spc="-45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o</a:t>
            </a:r>
            <a:r>
              <a:rPr sz="2200" spc="-60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r</a:t>
            </a:r>
            <a:r>
              <a:rPr sz="2200" spc="-25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e</a:t>
            </a:r>
            <a:r>
              <a:rPr sz="2200" dirty="0" err="1">
                <a:solidFill>
                  <a:schemeClr val="accent4">
                    <a:lumMod val="75000"/>
                  </a:schemeClr>
                </a:solidFill>
                <a:latin typeface="Vinci Sans Expanded"/>
                <a:cs typeface="Vinci Sans Expanded"/>
              </a:rPr>
              <a:t>s</a:t>
            </a:r>
            <a:endParaRPr sz="2200" dirty="0">
              <a:solidFill>
                <a:schemeClr val="accent4">
                  <a:lumMod val="75000"/>
                </a:schemeClr>
              </a:solidFill>
              <a:latin typeface="Vinci Sans Expanded"/>
              <a:cs typeface="Vinci Sans Expanded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F014C0E-4188-88B0-C952-32F13BEE5C37}"/>
              </a:ext>
            </a:extLst>
          </p:cNvPr>
          <p:cNvSpPr/>
          <p:nvPr/>
        </p:nvSpPr>
        <p:spPr>
          <a:xfrm>
            <a:off x="4203700" y="2116414"/>
            <a:ext cx="757555" cy="647700"/>
          </a:xfrm>
          <a:custGeom>
            <a:avLst/>
            <a:gdLst/>
            <a:ahLst/>
            <a:cxnLst/>
            <a:rect l="l" t="t" r="r" b="b"/>
            <a:pathLst>
              <a:path w="757554" h="647700">
                <a:moveTo>
                  <a:pt x="244551" y="57403"/>
                </a:moveTo>
                <a:lnTo>
                  <a:pt x="246769" y="68871"/>
                </a:lnTo>
                <a:lnTo>
                  <a:pt x="252817" y="78236"/>
                </a:lnTo>
                <a:lnTo>
                  <a:pt x="261787" y="84552"/>
                </a:lnTo>
                <a:lnTo>
                  <a:pt x="272770" y="86867"/>
                </a:lnTo>
                <a:lnTo>
                  <a:pt x="283489" y="83897"/>
                </a:lnTo>
                <a:lnTo>
                  <a:pt x="291865" y="76141"/>
                </a:lnTo>
                <a:lnTo>
                  <a:pt x="297316" y="65334"/>
                </a:lnTo>
                <a:lnTo>
                  <a:pt x="299262" y="53212"/>
                </a:lnTo>
                <a:lnTo>
                  <a:pt x="297316" y="42400"/>
                </a:lnTo>
                <a:lnTo>
                  <a:pt x="291865" y="34475"/>
                </a:lnTo>
                <a:lnTo>
                  <a:pt x="283489" y="29601"/>
                </a:lnTo>
                <a:lnTo>
                  <a:pt x="272770" y="27939"/>
                </a:lnTo>
                <a:lnTo>
                  <a:pt x="261787" y="30255"/>
                </a:lnTo>
                <a:lnTo>
                  <a:pt x="252817" y="36571"/>
                </a:lnTo>
                <a:lnTo>
                  <a:pt x="246769" y="45936"/>
                </a:lnTo>
                <a:lnTo>
                  <a:pt x="244551" y="57403"/>
                </a:lnTo>
                <a:close/>
              </a:path>
              <a:path w="757554" h="647700">
                <a:moveTo>
                  <a:pt x="305130" y="122605"/>
                </a:moveTo>
                <a:lnTo>
                  <a:pt x="302571" y="118002"/>
                </a:lnTo>
                <a:lnTo>
                  <a:pt x="296967" y="108332"/>
                </a:lnTo>
                <a:lnTo>
                  <a:pt x="291367" y="98751"/>
                </a:lnTo>
                <a:lnTo>
                  <a:pt x="288823" y="94411"/>
                </a:lnTo>
                <a:lnTo>
                  <a:pt x="255231" y="94653"/>
                </a:lnTo>
                <a:lnTo>
                  <a:pt x="241833" y="122605"/>
                </a:lnTo>
              </a:path>
              <a:path w="757554" h="647700">
                <a:moveTo>
                  <a:pt x="341426" y="67957"/>
                </a:moveTo>
                <a:lnTo>
                  <a:pt x="335661" y="93761"/>
                </a:lnTo>
                <a:lnTo>
                  <a:pt x="320257" y="114609"/>
                </a:lnTo>
                <a:lnTo>
                  <a:pt x="298055" y="128549"/>
                </a:lnTo>
                <a:lnTo>
                  <a:pt x="271894" y="133629"/>
                </a:lnTo>
                <a:lnTo>
                  <a:pt x="246315" y="128370"/>
                </a:lnTo>
                <a:lnTo>
                  <a:pt x="225405" y="114038"/>
                </a:lnTo>
                <a:lnTo>
                  <a:pt x="211297" y="92797"/>
                </a:lnTo>
                <a:lnTo>
                  <a:pt x="206121" y="66814"/>
                </a:lnTo>
                <a:lnTo>
                  <a:pt x="211297" y="40831"/>
                </a:lnTo>
                <a:lnTo>
                  <a:pt x="225405" y="19591"/>
                </a:lnTo>
                <a:lnTo>
                  <a:pt x="246315" y="5258"/>
                </a:lnTo>
                <a:lnTo>
                  <a:pt x="271894" y="0"/>
                </a:lnTo>
                <a:lnTo>
                  <a:pt x="298055" y="5437"/>
                </a:lnTo>
                <a:lnTo>
                  <a:pt x="320257" y="20162"/>
                </a:lnTo>
                <a:lnTo>
                  <a:pt x="335661" y="41796"/>
                </a:lnTo>
                <a:lnTo>
                  <a:pt x="341426" y="67957"/>
                </a:lnTo>
                <a:close/>
              </a:path>
              <a:path w="757554" h="647700">
                <a:moveTo>
                  <a:pt x="151257" y="541477"/>
                </a:moveTo>
                <a:lnTo>
                  <a:pt x="161970" y="543138"/>
                </a:lnTo>
                <a:lnTo>
                  <a:pt x="170346" y="548012"/>
                </a:lnTo>
                <a:lnTo>
                  <a:pt x="175801" y="555937"/>
                </a:lnTo>
                <a:lnTo>
                  <a:pt x="177749" y="566750"/>
                </a:lnTo>
                <a:lnTo>
                  <a:pt x="175801" y="578877"/>
                </a:lnTo>
                <a:lnTo>
                  <a:pt x="170346" y="589683"/>
                </a:lnTo>
                <a:lnTo>
                  <a:pt x="161970" y="597436"/>
                </a:lnTo>
                <a:lnTo>
                  <a:pt x="151257" y="600405"/>
                </a:lnTo>
                <a:lnTo>
                  <a:pt x="140273" y="598089"/>
                </a:lnTo>
                <a:lnTo>
                  <a:pt x="131303" y="591773"/>
                </a:lnTo>
                <a:lnTo>
                  <a:pt x="125255" y="582408"/>
                </a:lnTo>
                <a:lnTo>
                  <a:pt x="123037" y="570941"/>
                </a:lnTo>
                <a:lnTo>
                  <a:pt x="125255" y="559474"/>
                </a:lnTo>
                <a:lnTo>
                  <a:pt x="131303" y="550108"/>
                </a:lnTo>
                <a:lnTo>
                  <a:pt x="140273" y="543793"/>
                </a:lnTo>
                <a:lnTo>
                  <a:pt x="151257" y="541477"/>
                </a:lnTo>
                <a:close/>
              </a:path>
              <a:path w="757554" h="647700">
                <a:moveTo>
                  <a:pt x="183603" y="636142"/>
                </a:moveTo>
                <a:lnTo>
                  <a:pt x="181052" y="631539"/>
                </a:lnTo>
                <a:lnTo>
                  <a:pt x="175452" y="621869"/>
                </a:lnTo>
                <a:lnTo>
                  <a:pt x="169853" y="612288"/>
                </a:lnTo>
                <a:lnTo>
                  <a:pt x="167309" y="607948"/>
                </a:lnTo>
                <a:lnTo>
                  <a:pt x="133718" y="608190"/>
                </a:lnTo>
                <a:lnTo>
                  <a:pt x="120319" y="636142"/>
                </a:lnTo>
              </a:path>
              <a:path w="757554" h="647700">
                <a:moveTo>
                  <a:pt x="386549" y="331254"/>
                </a:moveTo>
                <a:lnTo>
                  <a:pt x="408689" y="334679"/>
                </a:lnTo>
                <a:lnTo>
                  <a:pt x="425996" y="344735"/>
                </a:lnTo>
                <a:lnTo>
                  <a:pt x="437263" y="361086"/>
                </a:lnTo>
                <a:lnTo>
                  <a:pt x="441286" y="383400"/>
                </a:lnTo>
                <a:lnTo>
                  <a:pt x="437263" y="408416"/>
                </a:lnTo>
                <a:lnTo>
                  <a:pt x="425996" y="430714"/>
                </a:lnTo>
                <a:lnTo>
                  <a:pt x="408689" y="446715"/>
                </a:lnTo>
                <a:lnTo>
                  <a:pt x="386549" y="452843"/>
                </a:lnTo>
                <a:lnTo>
                  <a:pt x="363857" y="448066"/>
                </a:lnTo>
                <a:lnTo>
                  <a:pt x="345324" y="435038"/>
                </a:lnTo>
                <a:lnTo>
                  <a:pt x="332827" y="415714"/>
                </a:lnTo>
                <a:lnTo>
                  <a:pt x="328244" y="392048"/>
                </a:lnTo>
                <a:lnTo>
                  <a:pt x="332827" y="368383"/>
                </a:lnTo>
                <a:lnTo>
                  <a:pt x="345324" y="349059"/>
                </a:lnTo>
                <a:lnTo>
                  <a:pt x="363857" y="336031"/>
                </a:lnTo>
                <a:lnTo>
                  <a:pt x="386549" y="331254"/>
                </a:lnTo>
                <a:close/>
              </a:path>
              <a:path w="757554" h="647700">
                <a:moveTo>
                  <a:pt x="478993" y="503554"/>
                </a:moveTo>
                <a:lnTo>
                  <a:pt x="446853" y="471431"/>
                </a:lnTo>
                <a:lnTo>
                  <a:pt x="346684" y="463600"/>
                </a:lnTo>
                <a:lnTo>
                  <a:pt x="300570" y="509714"/>
                </a:lnTo>
              </a:path>
              <a:path w="757554" h="647700">
                <a:moveTo>
                  <a:pt x="384454" y="285013"/>
                </a:moveTo>
                <a:lnTo>
                  <a:pt x="335130" y="295158"/>
                </a:lnTo>
                <a:lnTo>
                  <a:pt x="294809" y="322810"/>
                </a:lnTo>
                <a:lnTo>
                  <a:pt x="267602" y="363789"/>
                </a:lnTo>
                <a:lnTo>
                  <a:pt x="257619" y="413918"/>
                </a:lnTo>
                <a:lnTo>
                  <a:pt x="267602" y="464040"/>
                </a:lnTo>
                <a:lnTo>
                  <a:pt x="294809" y="505015"/>
                </a:lnTo>
                <a:lnTo>
                  <a:pt x="335130" y="532665"/>
                </a:lnTo>
                <a:lnTo>
                  <a:pt x="384454" y="542810"/>
                </a:lnTo>
                <a:lnTo>
                  <a:pt x="434905" y="533012"/>
                </a:lnTo>
                <a:lnTo>
                  <a:pt x="477720" y="506125"/>
                </a:lnTo>
                <a:lnTo>
                  <a:pt x="507423" y="465910"/>
                </a:lnTo>
                <a:lnTo>
                  <a:pt x="518541" y="416128"/>
                </a:lnTo>
                <a:lnTo>
                  <a:pt x="511308" y="375201"/>
                </a:lnTo>
                <a:lnTo>
                  <a:pt x="491481" y="339273"/>
                </a:lnTo>
                <a:lnTo>
                  <a:pt x="461861" y="310697"/>
                </a:lnTo>
                <a:lnTo>
                  <a:pt x="425251" y="291826"/>
                </a:lnTo>
                <a:lnTo>
                  <a:pt x="384454" y="285013"/>
                </a:lnTo>
                <a:close/>
              </a:path>
              <a:path w="757554" h="647700">
                <a:moveTo>
                  <a:pt x="150380" y="513537"/>
                </a:moveTo>
                <a:lnTo>
                  <a:pt x="124801" y="518795"/>
                </a:lnTo>
                <a:lnTo>
                  <a:pt x="103892" y="533128"/>
                </a:lnTo>
                <a:lnTo>
                  <a:pt x="89783" y="554369"/>
                </a:lnTo>
                <a:lnTo>
                  <a:pt x="84607" y="580351"/>
                </a:lnTo>
                <a:lnTo>
                  <a:pt x="89783" y="606334"/>
                </a:lnTo>
                <a:lnTo>
                  <a:pt x="103892" y="627575"/>
                </a:lnTo>
                <a:lnTo>
                  <a:pt x="124801" y="641907"/>
                </a:lnTo>
                <a:lnTo>
                  <a:pt x="150380" y="647166"/>
                </a:lnTo>
                <a:lnTo>
                  <a:pt x="176541" y="642086"/>
                </a:lnTo>
                <a:lnTo>
                  <a:pt x="198743" y="628146"/>
                </a:lnTo>
                <a:lnTo>
                  <a:pt x="214147" y="607299"/>
                </a:lnTo>
                <a:lnTo>
                  <a:pt x="219913" y="581494"/>
                </a:lnTo>
                <a:lnTo>
                  <a:pt x="214147" y="555333"/>
                </a:lnTo>
                <a:lnTo>
                  <a:pt x="198743" y="533700"/>
                </a:lnTo>
                <a:lnTo>
                  <a:pt x="176541" y="518974"/>
                </a:lnTo>
                <a:lnTo>
                  <a:pt x="150380" y="513537"/>
                </a:lnTo>
                <a:close/>
              </a:path>
              <a:path w="757554" h="647700">
                <a:moveTo>
                  <a:pt x="501688" y="84899"/>
                </a:moveTo>
                <a:lnTo>
                  <a:pt x="517456" y="87340"/>
                </a:lnTo>
                <a:lnTo>
                  <a:pt x="529783" y="94505"/>
                </a:lnTo>
                <a:lnTo>
                  <a:pt x="537810" y="106153"/>
                </a:lnTo>
                <a:lnTo>
                  <a:pt x="540677" y="122046"/>
                </a:lnTo>
                <a:lnTo>
                  <a:pt x="537810" y="139872"/>
                </a:lnTo>
                <a:lnTo>
                  <a:pt x="529783" y="155759"/>
                </a:lnTo>
                <a:lnTo>
                  <a:pt x="517456" y="167159"/>
                </a:lnTo>
                <a:lnTo>
                  <a:pt x="501688" y="171526"/>
                </a:lnTo>
                <a:lnTo>
                  <a:pt x="485530" y="168122"/>
                </a:lnTo>
                <a:lnTo>
                  <a:pt x="472333" y="158838"/>
                </a:lnTo>
                <a:lnTo>
                  <a:pt x="463435" y="145069"/>
                </a:lnTo>
                <a:lnTo>
                  <a:pt x="460171" y="128206"/>
                </a:lnTo>
                <a:lnTo>
                  <a:pt x="463435" y="111351"/>
                </a:lnTo>
                <a:lnTo>
                  <a:pt x="472333" y="97585"/>
                </a:lnTo>
                <a:lnTo>
                  <a:pt x="485530" y="88303"/>
                </a:lnTo>
                <a:lnTo>
                  <a:pt x="501688" y="84899"/>
                </a:lnTo>
                <a:close/>
              </a:path>
              <a:path w="757554" h="647700">
                <a:moveTo>
                  <a:pt x="549148" y="222821"/>
                </a:moveTo>
                <a:lnTo>
                  <a:pt x="545400" y="216001"/>
                </a:lnTo>
                <a:lnTo>
                  <a:pt x="537181" y="201666"/>
                </a:lnTo>
                <a:lnTo>
                  <a:pt x="528966" y="187459"/>
                </a:lnTo>
                <a:lnTo>
                  <a:pt x="525233" y="181025"/>
                </a:lnTo>
                <a:lnTo>
                  <a:pt x="475957" y="181381"/>
                </a:lnTo>
                <a:lnTo>
                  <a:pt x="456323" y="222821"/>
                </a:lnTo>
              </a:path>
              <a:path w="757554" h="647700">
                <a:moveTo>
                  <a:pt x="499275" y="50609"/>
                </a:moveTo>
                <a:lnTo>
                  <a:pt x="463639" y="57987"/>
                </a:lnTo>
                <a:lnTo>
                  <a:pt x="434509" y="78097"/>
                </a:lnTo>
                <a:lnTo>
                  <a:pt x="414855" y="107900"/>
                </a:lnTo>
                <a:lnTo>
                  <a:pt x="407644" y="144360"/>
                </a:lnTo>
                <a:lnTo>
                  <a:pt x="414855" y="180815"/>
                </a:lnTo>
                <a:lnTo>
                  <a:pt x="434509" y="210619"/>
                </a:lnTo>
                <a:lnTo>
                  <a:pt x="463639" y="230732"/>
                </a:lnTo>
                <a:lnTo>
                  <a:pt x="499275" y="238112"/>
                </a:lnTo>
                <a:lnTo>
                  <a:pt x="535725" y="230984"/>
                </a:lnTo>
                <a:lnTo>
                  <a:pt x="566658" y="211426"/>
                </a:lnTo>
                <a:lnTo>
                  <a:pt x="588118" y="182176"/>
                </a:lnTo>
                <a:lnTo>
                  <a:pt x="596150" y="145973"/>
                </a:lnTo>
                <a:lnTo>
                  <a:pt x="588118" y="109261"/>
                </a:lnTo>
                <a:lnTo>
                  <a:pt x="566658" y="78903"/>
                </a:lnTo>
                <a:lnTo>
                  <a:pt x="535725" y="58239"/>
                </a:lnTo>
                <a:lnTo>
                  <a:pt x="499275" y="50609"/>
                </a:lnTo>
                <a:close/>
              </a:path>
              <a:path w="757554" h="647700">
                <a:moveTo>
                  <a:pt x="49885" y="248081"/>
                </a:moveTo>
                <a:lnTo>
                  <a:pt x="53149" y="264944"/>
                </a:lnTo>
                <a:lnTo>
                  <a:pt x="62049" y="278714"/>
                </a:lnTo>
                <a:lnTo>
                  <a:pt x="75249" y="287997"/>
                </a:lnTo>
                <a:lnTo>
                  <a:pt x="91414" y="291401"/>
                </a:lnTo>
                <a:lnTo>
                  <a:pt x="107180" y="287035"/>
                </a:lnTo>
                <a:lnTo>
                  <a:pt x="119503" y="275634"/>
                </a:lnTo>
                <a:lnTo>
                  <a:pt x="127526" y="259747"/>
                </a:lnTo>
                <a:lnTo>
                  <a:pt x="130390" y="241922"/>
                </a:lnTo>
                <a:lnTo>
                  <a:pt x="127526" y="226021"/>
                </a:lnTo>
                <a:lnTo>
                  <a:pt x="119503" y="214369"/>
                </a:lnTo>
                <a:lnTo>
                  <a:pt x="107180" y="207203"/>
                </a:lnTo>
                <a:lnTo>
                  <a:pt x="91414" y="204762"/>
                </a:lnTo>
                <a:lnTo>
                  <a:pt x="75249" y="208166"/>
                </a:lnTo>
                <a:lnTo>
                  <a:pt x="62049" y="217449"/>
                </a:lnTo>
                <a:lnTo>
                  <a:pt x="53149" y="231218"/>
                </a:lnTo>
                <a:lnTo>
                  <a:pt x="49885" y="248081"/>
                </a:lnTo>
                <a:close/>
              </a:path>
              <a:path w="757554" h="647700">
                <a:moveTo>
                  <a:pt x="138861" y="342696"/>
                </a:moveTo>
                <a:lnTo>
                  <a:pt x="135121" y="335871"/>
                </a:lnTo>
                <a:lnTo>
                  <a:pt x="126906" y="321537"/>
                </a:lnTo>
                <a:lnTo>
                  <a:pt x="118693" y="307333"/>
                </a:lnTo>
                <a:lnTo>
                  <a:pt x="114960" y="300901"/>
                </a:lnTo>
                <a:lnTo>
                  <a:pt x="65684" y="301256"/>
                </a:lnTo>
                <a:lnTo>
                  <a:pt x="46037" y="342696"/>
                </a:lnTo>
              </a:path>
              <a:path w="757554" h="647700">
                <a:moveTo>
                  <a:pt x="188506" y="265112"/>
                </a:moveTo>
                <a:lnTo>
                  <a:pt x="180473" y="301315"/>
                </a:lnTo>
                <a:lnTo>
                  <a:pt x="159013" y="330565"/>
                </a:lnTo>
                <a:lnTo>
                  <a:pt x="128080" y="350123"/>
                </a:lnTo>
                <a:lnTo>
                  <a:pt x="91630" y="357250"/>
                </a:lnTo>
                <a:lnTo>
                  <a:pt x="55999" y="349871"/>
                </a:lnTo>
                <a:lnTo>
                  <a:pt x="26870" y="329758"/>
                </a:lnTo>
                <a:lnTo>
                  <a:pt x="7212" y="299954"/>
                </a:lnTo>
                <a:lnTo>
                  <a:pt x="0" y="263499"/>
                </a:lnTo>
                <a:lnTo>
                  <a:pt x="7212" y="227039"/>
                </a:lnTo>
                <a:lnTo>
                  <a:pt x="26870" y="197235"/>
                </a:lnTo>
                <a:lnTo>
                  <a:pt x="55999" y="177126"/>
                </a:lnTo>
                <a:lnTo>
                  <a:pt x="91630" y="169748"/>
                </a:lnTo>
                <a:lnTo>
                  <a:pt x="128080" y="177378"/>
                </a:lnTo>
                <a:lnTo>
                  <a:pt x="159013" y="198042"/>
                </a:lnTo>
                <a:lnTo>
                  <a:pt x="180473" y="228400"/>
                </a:lnTo>
                <a:lnTo>
                  <a:pt x="188506" y="265112"/>
                </a:lnTo>
                <a:close/>
              </a:path>
              <a:path w="757554" h="647700">
                <a:moveTo>
                  <a:pt x="179984" y="299123"/>
                </a:moveTo>
                <a:lnTo>
                  <a:pt x="275805" y="346544"/>
                </a:lnTo>
              </a:path>
              <a:path w="757554" h="647700">
                <a:moveTo>
                  <a:pt x="282244" y="131991"/>
                </a:moveTo>
                <a:lnTo>
                  <a:pt x="349237" y="292722"/>
                </a:lnTo>
              </a:path>
              <a:path w="757554" h="647700">
                <a:moveTo>
                  <a:pt x="469988" y="234200"/>
                </a:moveTo>
                <a:lnTo>
                  <a:pt x="465541" y="245948"/>
                </a:lnTo>
                <a:lnTo>
                  <a:pt x="455758" y="267422"/>
                </a:lnTo>
                <a:lnTo>
                  <a:pt x="445975" y="288055"/>
                </a:lnTo>
                <a:lnTo>
                  <a:pt x="441528" y="297281"/>
                </a:lnTo>
              </a:path>
              <a:path w="757554" h="647700">
                <a:moveTo>
                  <a:pt x="203949" y="540092"/>
                </a:moveTo>
                <a:lnTo>
                  <a:pt x="236294" y="517002"/>
                </a:lnTo>
                <a:lnTo>
                  <a:pt x="255063" y="503815"/>
                </a:lnTo>
                <a:lnTo>
                  <a:pt x="267446" y="495590"/>
                </a:lnTo>
                <a:lnTo>
                  <a:pt x="280631" y="487387"/>
                </a:lnTo>
              </a:path>
              <a:path w="757554" h="647700">
                <a:moveTo>
                  <a:pt x="650443" y="400303"/>
                </a:moveTo>
                <a:lnTo>
                  <a:pt x="652890" y="412967"/>
                </a:lnTo>
                <a:lnTo>
                  <a:pt x="659566" y="423305"/>
                </a:lnTo>
                <a:lnTo>
                  <a:pt x="669468" y="430273"/>
                </a:lnTo>
                <a:lnTo>
                  <a:pt x="681596" y="432828"/>
                </a:lnTo>
                <a:lnTo>
                  <a:pt x="693426" y="429551"/>
                </a:lnTo>
                <a:lnTo>
                  <a:pt x="702673" y="420993"/>
                </a:lnTo>
                <a:lnTo>
                  <a:pt x="708694" y="409066"/>
                </a:lnTo>
                <a:lnTo>
                  <a:pt x="710844" y="395681"/>
                </a:lnTo>
                <a:lnTo>
                  <a:pt x="708694" y="383745"/>
                </a:lnTo>
                <a:lnTo>
                  <a:pt x="702673" y="374996"/>
                </a:lnTo>
                <a:lnTo>
                  <a:pt x="693426" y="369613"/>
                </a:lnTo>
                <a:lnTo>
                  <a:pt x="681596" y="367779"/>
                </a:lnTo>
                <a:lnTo>
                  <a:pt x="669468" y="370335"/>
                </a:lnTo>
                <a:lnTo>
                  <a:pt x="659566" y="377307"/>
                </a:lnTo>
                <a:lnTo>
                  <a:pt x="652890" y="387646"/>
                </a:lnTo>
                <a:lnTo>
                  <a:pt x="650443" y="400303"/>
                </a:lnTo>
                <a:close/>
              </a:path>
              <a:path w="757554" h="647700">
                <a:moveTo>
                  <a:pt x="717308" y="472312"/>
                </a:moveTo>
                <a:lnTo>
                  <a:pt x="714491" y="467238"/>
                </a:lnTo>
                <a:lnTo>
                  <a:pt x="708305" y="456571"/>
                </a:lnTo>
                <a:lnTo>
                  <a:pt x="702122" y="445998"/>
                </a:lnTo>
                <a:lnTo>
                  <a:pt x="699312" y="441210"/>
                </a:lnTo>
                <a:lnTo>
                  <a:pt x="662228" y="441477"/>
                </a:lnTo>
                <a:lnTo>
                  <a:pt x="647446" y="472312"/>
                </a:lnTo>
              </a:path>
              <a:path w="757554" h="647700">
                <a:moveTo>
                  <a:pt x="757415" y="411962"/>
                </a:moveTo>
                <a:lnTo>
                  <a:pt x="751048" y="440459"/>
                </a:lnTo>
                <a:lnTo>
                  <a:pt x="734039" y="463480"/>
                </a:lnTo>
                <a:lnTo>
                  <a:pt x="709521" y="478870"/>
                </a:lnTo>
                <a:lnTo>
                  <a:pt x="680631" y="484479"/>
                </a:lnTo>
                <a:lnTo>
                  <a:pt x="652383" y="478672"/>
                </a:lnTo>
                <a:lnTo>
                  <a:pt x="629294" y="462846"/>
                </a:lnTo>
                <a:lnTo>
                  <a:pt x="613715" y="439393"/>
                </a:lnTo>
                <a:lnTo>
                  <a:pt x="607999" y="410705"/>
                </a:lnTo>
                <a:lnTo>
                  <a:pt x="613715" y="382009"/>
                </a:lnTo>
                <a:lnTo>
                  <a:pt x="629294" y="358552"/>
                </a:lnTo>
                <a:lnTo>
                  <a:pt x="652383" y="342725"/>
                </a:lnTo>
                <a:lnTo>
                  <a:pt x="680631" y="336918"/>
                </a:lnTo>
                <a:lnTo>
                  <a:pt x="709521" y="342923"/>
                </a:lnTo>
                <a:lnTo>
                  <a:pt x="734039" y="359186"/>
                </a:lnTo>
                <a:lnTo>
                  <a:pt x="751048" y="383075"/>
                </a:lnTo>
                <a:lnTo>
                  <a:pt x="757415" y="411962"/>
                </a:lnTo>
                <a:close/>
              </a:path>
              <a:path w="757554" h="647700">
                <a:moveTo>
                  <a:pt x="519290" y="428497"/>
                </a:moveTo>
                <a:lnTo>
                  <a:pt x="609142" y="426250"/>
                </a:lnTo>
              </a:path>
            </a:pathLst>
          </a:custGeom>
          <a:ln w="6350">
            <a:solidFill>
              <a:schemeClr val="accent4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AB1D633-E0EB-695C-1FF8-DFA9B45FAE87}"/>
              </a:ext>
            </a:extLst>
          </p:cNvPr>
          <p:cNvSpPr txBox="1"/>
          <p:nvPr/>
        </p:nvSpPr>
        <p:spPr>
          <a:xfrm>
            <a:off x="1359622" y="3006502"/>
            <a:ext cx="1720214" cy="678180"/>
          </a:xfrm>
          <a:prstGeom prst="rect">
            <a:avLst/>
          </a:prstGeom>
          <a:ln>
            <a:noFill/>
          </a:ln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300"/>
              </a:spcBef>
            </a:pPr>
            <a:r>
              <a:rPr sz="2200" b="1" spc="-125" dirty="0">
                <a:solidFill>
                  <a:srgbClr val="39B54A"/>
                </a:solidFill>
                <a:latin typeface="Vinci Sans Expanded"/>
                <a:cs typeface="Vinci Sans Expanded"/>
              </a:rPr>
              <a:t>E</a:t>
            </a:r>
            <a:r>
              <a:rPr sz="2200" b="1" spc="-50" dirty="0">
                <a:solidFill>
                  <a:srgbClr val="39B54A"/>
                </a:solidFill>
                <a:latin typeface="Vinci Sans Expanded"/>
                <a:cs typeface="Vinci Sans Expanded"/>
              </a:rPr>
              <a:t>m</a:t>
            </a:r>
            <a:r>
              <a:rPr sz="2200" b="1" spc="-40" dirty="0">
                <a:solidFill>
                  <a:srgbClr val="39B54A"/>
                </a:solidFill>
                <a:latin typeface="Vinci Sans Expanded"/>
                <a:cs typeface="Vinci Sans Expanded"/>
              </a:rPr>
              <a:t>e</a:t>
            </a:r>
            <a:r>
              <a:rPr sz="2200" b="1" spc="-55" dirty="0">
                <a:solidFill>
                  <a:srgbClr val="39B54A"/>
                </a:solidFill>
                <a:latin typeface="Vinci Sans Expanded"/>
                <a:cs typeface="Vinci Sans Expanded"/>
              </a:rPr>
              <a:t>r</a:t>
            </a:r>
            <a:r>
              <a:rPr sz="2200" b="1" spc="-30" dirty="0">
                <a:solidFill>
                  <a:srgbClr val="39B54A"/>
                </a:solidFill>
                <a:latin typeface="Vinci Sans Expanded"/>
                <a:cs typeface="Vinci Sans Expanded"/>
              </a:rPr>
              <a:t>g</a:t>
            </a:r>
            <a:r>
              <a:rPr sz="2200" b="1" spc="-40" dirty="0">
                <a:solidFill>
                  <a:srgbClr val="39B54A"/>
                </a:solidFill>
                <a:latin typeface="Vinci Sans Expanded"/>
                <a:cs typeface="Vinci Sans Expanded"/>
              </a:rPr>
              <a:t>ê</a:t>
            </a:r>
            <a:r>
              <a:rPr sz="2200" b="1" spc="-50" dirty="0">
                <a:solidFill>
                  <a:srgbClr val="39B54A"/>
                </a:solidFill>
                <a:latin typeface="Vinci Sans Expanded"/>
                <a:cs typeface="Vinci Sans Expanded"/>
              </a:rPr>
              <a:t>n</a:t>
            </a:r>
            <a:r>
              <a:rPr sz="2200" b="1" spc="-65" dirty="0">
                <a:solidFill>
                  <a:srgbClr val="39B54A"/>
                </a:solidFill>
                <a:latin typeface="Vinci Sans Expanded"/>
                <a:cs typeface="Vinci Sans Expanded"/>
              </a:rPr>
              <a:t>c</a:t>
            </a:r>
            <a:r>
              <a:rPr sz="2200" b="1" spc="-35" dirty="0">
                <a:solidFill>
                  <a:srgbClr val="39B54A"/>
                </a:solidFill>
                <a:latin typeface="Vinci Sans Expanded"/>
                <a:cs typeface="Vinci Sans Expanded"/>
              </a:rPr>
              <a:t>i</a:t>
            </a:r>
            <a:r>
              <a:rPr sz="2200" b="1" dirty="0">
                <a:solidFill>
                  <a:srgbClr val="39B54A"/>
                </a:solidFill>
                <a:latin typeface="Vinci Sans Expanded"/>
                <a:cs typeface="Vinci Sans Expanded"/>
              </a:rPr>
              <a:t>a  </a:t>
            </a:r>
            <a:r>
              <a:rPr sz="2200" b="1" spc="-55" dirty="0">
                <a:solidFill>
                  <a:srgbClr val="39B54A"/>
                </a:solidFill>
                <a:latin typeface="Vinci Sans Expanded"/>
                <a:cs typeface="Vinci Sans Expanded"/>
              </a:rPr>
              <a:t>ambiental</a:t>
            </a:r>
            <a:endParaRPr sz="2200" b="1" dirty="0">
              <a:solidFill>
                <a:srgbClr val="39B54A"/>
              </a:solidFill>
              <a:latin typeface="Vinci Sans Expanded"/>
              <a:cs typeface="Vinci Sans Expanded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C48DB427-2760-D56E-0F4D-035976B1FA59}"/>
              </a:ext>
            </a:extLst>
          </p:cNvPr>
          <p:cNvGrpSpPr/>
          <p:nvPr/>
        </p:nvGrpSpPr>
        <p:grpSpPr>
          <a:xfrm>
            <a:off x="1359622" y="2116414"/>
            <a:ext cx="681355" cy="652780"/>
            <a:chOff x="1592920" y="1292245"/>
            <a:chExt cx="681355" cy="65278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74A2174-EE4D-80DB-F51C-788CB8C89D67}"/>
                </a:ext>
              </a:extLst>
            </p:cNvPr>
            <p:cNvSpPr/>
            <p:nvPr/>
          </p:nvSpPr>
          <p:spPr>
            <a:xfrm>
              <a:off x="1596095" y="1552953"/>
              <a:ext cx="198120" cy="335915"/>
            </a:xfrm>
            <a:custGeom>
              <a:avLst/>
              <a:gdLst/>
              <a:ahLst/>
              <a:cxnLst/>
              <a:rect l="l" t="t" r="r" b="b"/>
              <a:pathLst>
                <a:path w="198119" h="335914">
                  <a:moveTo>
                    <a:pt x="198123" y="335775"/>
                  </a:moveTo>
                  <a:lnTo>
                    <a:pt x="72000" y="335775"/>
                  </a:lnTo>
                  <a:lnTo>
                    <a:pt x="28594" y="325235"/>
                  </a:lnTo>
                  <a:lnTo>
                    <a:pt x="4018" y="296494"/>
                  </a:lnTo>
                  <a:lnTo>
                    <a:pt x="0" y="253865"/>
                  </a:lnTo>
                  <a:lnTo>
                    <a:pt x="18266" y="201663"/>
                  </a:lnTo>
                  <a:lnTo>
                    <a:pt x="127130" y="0"/>
                  </a:lnTo>
                </a:path>
              </a:pathLst>
            </a:custGeom>
            <a:ln w="6350">
              <a:solidFill>
                <a:srgbClr val="39B5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18DC0FEB-8790-5BEF-7945-60E3632756D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0483" y="1557210"/>
              <a:ext cx="124675" cy="101952"/>
            </a:xfrm>
            <a:prstGeom prst="rect">
              <a:avLst/>
            </a:prstGeom>
            <a:ln>
              <a:solidFill>
                <a:srgbClr val="39B54A"/>
              </a:solidFill>
            </a:ln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B7AA69C-4EA1-194C-69BA-011EB823D4C7}"/>
                </a:ext>
              </a:extLst>
            </p:cNvPr>
            <p:cNvSpPr/>
            <p:nvPr/>
          </p:nvSpPr>
          <p:spPr>
            <a:xfrm>
              <a:off x="1762202" y="1295420"/>
              <a:ext cx="345440" cy="208279"/>
            </a:xfrm>
            <a:custGeom>
              <a:avLst/>
              <a:gdLst/>
              <a:ahLst/>
              <a:cxnLst/>
              <a:rect l="l" t="t" r="r" b="b"/>
              <a:pathLst>
                <a:path w="345439" h="208280">
                  <a:moveTo>
                    <a:pt x="0" y="185752"/>
                  </a:moveTo>
                  <a:lnTo>
                    <a:pt x="78879" y="53558"/>
                  </a:lnTo>
                  <a:lnTo>
                    <a:pt x="107844" y="18676"/>
                  </a:lnTo>
                  <a:lnTo>
                    <a:pt x="141206" y="803"/>
                  </a:lnTo>
                  <a:lnTo>
                    <a:pt x="176293" y="0"/>
                  </a:lnTo>
                  <a:lnTo>
                    <a:pt x="210437" y="16328"/>
                  </a:lnTo>
                  <a:lnTo>
                    <a:pt x="240969" y="49849"/>
                  </a:lnTo>
                  <a:lnTo>
                    <a:pt x="345249" y="207723"/>
                  </a:lnTo>
                </a:path>
              </a:pathLst>
            </a:custGeom>
            <a:ln w="6350">
              <a:solidFill>
                <a:srgbClr val="39B5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591FE0EF-FC10-E50A-57C2-ADB3316DDD4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6949" y="1373426"/>
              <a:ext cx="139826" cy="121888"/>
            </a:xfrm>
            <a:prstGeom prst="rect">
              <a:avLst/>
            </a:prstGeom>
            <a:ln>
              <a:solidFill>
                <a:srgbClr val="39B54A"/>
              </a:solidFill>
            </a:ln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316A60E-BCFF-9FE6-0FB2-AA5FE2DD01B1}"/>
                </a:ext>
              </a:extLst>
            </p:cNvPr>
            <p:cNvSpPr/>
            <p:nvPr/>
          </p:nvSpPr>
          <p:spPr>
            <a:xfrm>
              <a:off x="1880604" y="1547164"/>
              <a:ext cx="390525" cy="394335"/>
            </a:xfrm>
            <a:custGeom>
              <a:avLst/>
              <a:gdLst/>
              <a:ahLst/>
              <a:cxnLst/>
              <a:rect l="l" t="t" r="r" b="b"/>
              <a:pathLst>
                <a:path w="390525" h="394335">
                  <a:moveTo>
                    <a:pt x="78105" y="352588"/>
                  </a:moveTo>
                  <a:lnTo>
                    <a:pt x="70549" y="346185"/>
                  </a:lnTo>
                  <a:lnTo>
                    <a:pt x="64601" y="337154"/>
                  </a:lnTo>
                  <a:lnTo>
                    <a:pt x="60849" y="326670"/>
                  </a:lnTo>
                  <a:lnTo>
                    <a:pt x="59880" y="315910"/>
                  </a:lnTo>
                  <a:lnTo>
                    <a:pt x="63766" y="249616"/>
                  </a:lnTo>
                  <a:lnTo>
                    <a:pt x="72865" y="210105"/>
                  </a:lnTo>
                  <a:lnTo>
                    <a:pt x="93678" y="170516"/>
                  </a:lnTo>
                  <a:lnTo>
                    <a:pt x="123163" y="135368"/>
                  </a:lnTo>
                  <a:lnTo>
                    <a:pt x="158280" y="109179"/>
                  </a:lnTo>
                  <a:lnTo>
                    <a:pt x="281965" y="41501"/>
                  </a:lnTo>
                  <a:lnTo>
                    <a:pt x="343911" y="15612"/>
                  </a:lnTo>
                  <a:lnTo>
                    <a:pt x="387801" y="0"/>
                  </a:lnTo>
                  <a:lnTo>
                    <a:pt x="390004" y="3071"/>
                  </a:lnTo>
                  <a:lnTo>
                    <a:pt x="385268" y="114531"/>
                  </a:lnTo>
                  <a:lnTo>
                    <a:pt x="381569" y="187953"/>
                  </a:lnTo>
                  <a:lnTo>
                    <a:pt x="378263" y="232655"/>
                  </a:lnTo>
                  <a:lnTo>
                    <a:pt x="335775" y="312799"/>
                  </a:lnTo>
                  <a:lnTo>
                    <a:pt x="295075" y="350780"/>
                  </a:lnTo>
                  <a:lnTo>
                    <a:pt x="216204" y="383525"/>
                  </a:lnTo>
                  <a:lnTo>
                    <a:pt x="192360" y="387894"/>
                  </a:lnTo>
                  <a:lnTo>
                    <a:pt x="179568" y="387522"/>
                  </a:lnTo>
                  <a:lnTo>
                    <a:pt x="168249" y="385366"/>
                  </a:lnTo>
                  <a:lnTo>
                    <a:pt x="97828" y="363891"/>
                  </a:lnTo>
                  <a:lnTo>
                    <a:pt x="78105" y="352588"/>
                  </a:lnTo>
                  <a:close/>
                </a:path>
                <a:path w="390525" h="394335">
                  <a:moveTo>
                    <a:pt x="0" y="394180"/>
                  </a:moveTo>
                  <a:lnTo>
                    <a:pt x="139204" y="303870"/>
                  </a:lnTo>
                  <a:lnTo>
                    <a:pt x="187018" y="263848"/>
                  </a:lnTo>
                  <a:lnTo>
                    <a:pt x="227126" y="216101"/>
                  </a:lnTo>
                  <a:lnTo>
                    <a:pt x="284149" y="128547"/>
                  </a:lnTo>
                </a:path>
              </a:pathLst>
            </a:custGeom>
            <a:ln w="6350">
              <a:solidFill>
                <a:srgbClr val="39B5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BD76365F-33CD-DB01-53F8-916B07D30DCC}"/>
              </a:ext>
            </a:extLst>
          </p:cNvPr>
          <p:cNvSpPr txBox="1">
            <a:spLocks/>
          </p:cNvSpPr>
          <p:nvPr/>
        </p:nvSpPr>
        <p:spPr>
          <a:xfrm>
            <a:off x="7322821" y="3006502"/>
            <a:ext cx="2367279" cy="1000274"/>
          </a:xfrm>
          <a:prstGeom prst="rect">
            <a:avLst/>
          </a:prstGeom>
          <a:ln>
            <a:noFill/>
          </a:ln>
        </p:spPr>
        <p:txBody>
          <a:bodyPr vert="horz" wrap="square" lIns="0" tIns="381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400050">
              <a:lnSpc>
                <a:spcPts val="2500"/>
              </a:lnSpc>
              <a:spcBef>
                <a:spcPts val="300"/>
              </a:spcBef>
            </a:pPr>
            <a:r>
              <a:rPr lang="pt-PT" sz="2200" spc="-40" dirty="0">
                <a:solidFill>
                  <a:srgbClr val="00B0F0"/>
                </a:solidFill>
                <a:latin typeface="Vinci Sans Expanded"/>
              </a:rPr>
              <a:t>Transformação digital e transição  energética</a:t>
            </a: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48904AE-8464-2BDF-C512-F4343199308C}"/>
              </a:ext>
            </a:extLst>
          </p:cNvPr>
          <p:cNvGrpSpPr/>
          <p:nvPr/>
        </p:nvGrpSpPr>
        <p:grpSpPr>
          <a:xfrm>
            <a:off x="7322821" y="2116414"/>
            <a:ext cx="695960" cy="678180"/>
            <a:chOff x="7615435" y="1281786"/>
            <a:chExt cx="695960" cy="67818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2E21C00-E026-10DC-2390-311CC2A0349D}"/>
                </a:ext>
              </a:extLst>
            </p:cNvPr>
            <p:cNvSpPr/>
            <p:nvPr/>
          </p:nvSpPr>
          <p:spPr>
            <a:xfrm>
              <a:off x="7842753" y="1433169"/>
              <a:ext cx="242570" cy="354965"/>
            </a:xfrm>
            <a:custGeom>
              <a:avLst/>
              <a:gdLst/>
              <a:ahLst/>
              <a:cxnLst/>
              <a:rect l="l" t="t" r="r" b="b"/>
              <a:pathLst>
                <a:path w="242570" h="354964">
                  <a:moveTo>
                    <a:pt x="30289" y="349834"/>
                  </a:moveTo>
                  <a:lnTo>
                    <a:pt x="0" y="262255"/>
                  </a:lnTo>
                  <a:lnTo>
                    <a:pt x="54216" y="122708"/>
                  </a:lnTo>
                  <a:lnTo>
                    <a:pt x="110629" y="62014"/>
                  </a:lnTo>
                  <a:lnTo>
                    <a:pt x="149473" y="24537"/>
                  </a:lnTo>
                  <a:lnTo>
                    <a:pt x="177782" y="0"/>
                  </a:lnTo>
                  <a:lnTo>
                    <a:pt x="180314" y="1613"/>
                  </a:lnTo>
                  <a:lnTo>
                    <a:pt x="191084" y="32182"/>
                  </a:lnTo>
                  <a:lnTo>
                    <a:pt x="212277" y="94999"/>
                  </a:lnTo>
                  <a:lnTo>
                    <a:pt x="232989" y="156965"/>
                  </a:lnTo>
                  <a:lnTo>
                    <a:pt x="242315" y="184976"/>
                  </a:lnTo>
                  <a:lnTo>
                    <a:pt x="223392" y="276467"/>
                  </a:lnTo>
                  <a:lnTo>
                    <a:pt x="145592" y="348209"/>
                  </a:lnTo>
                  <a:lnTo>
                    <a:pt x="66344" y="354889"/>
                  </a:lnTo>
                  <a:lnTo>
                    <a:pt x="30289" y="349834"/>
                  </a:lnTo>
                  <a:close/>
                </a:path>
              </a:pathLst>
            </a:custGeom>
            <a:ln w="6349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8DB85661-C014-CEF0-965A-DAE3FCDAFEC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3885" y="1742287"/>
              <a:ext cx="224861" cy="21719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A7981E3E-8641-1614-3CBE-7631D049053C}"/>
                </a:ext>
              </a:extLst>
            </p:cNvPr>
            <p:cNvSpPr/>
            <p:nvPr/>
          </p:nvSpPr>
          <p:spPr>
            <a:xfrm>
              <a:off x="7618610" y="1284961"/>
              <a:ext cx="689610" cy="611505"/>
            </a:xfrm>
            <a:custGeom>
              <a:avLst/>
              <a:gdLst/>
              <a:ahLst/>
              <a:cxnLst/>
              <a:rect l="l" t="t" r="r" b="b"/>
              <a:pathLst>
                <a:path w="689609" h="611505">
                  <a:moveTo>
                    <a:pt x="642835" y="500087"/>
                  </a:moveTo>
                  <a:lnTo>
                    <a:pt x="662357" y="463396"/>
                  </a:lnTo>
                  <a:lnTo>
                    <a:pt x="676895" y="424281"/>
                  </a:lnTo>
                  <a:lnTo>
                    <a:pt x="685993" y="383051"/>
                  </a:lnTo>
                  <a:lnTo>
                    <a:pt x="689190" y="340017"/>
                  </a:lnTo>
                  <a:lnTo>
                    <a:pt x="685855" y="294506"/>
                  </a:lnTo>
                  <a:lnTo>
                    <a:pt x="675989" y="250648"/>
                  </a:lnTo>
                  <a:lnTo>
                    <a:pt x="660128" y="208883"/>
                  </a:lnTo>
                  <a:lnTo>
                    <a:pt x="638805" y="169653"/>
                  </a:lnTo>
                  <a:lnTo>
                    <a:pt x="612556" y="133398"/>
                  </a:lnTo>
                  <a:lnTo>
                    <a:pt x="581915" y="100561"/>
                  </a:lnTo>
                  <a:lnTo>
                    <a:pt x="547417" y="71582"/>
                  </a:lnTo>
                  <a:lnTo>
                    <a:pt x="509595" y="46902"/>
                  </a:lnTo>
                  <a:lnTo>
                    <a:pt x="468986" y="26963"/>
                  </a:lnTo>
                  <a:lnTo>
                    <a:pt x="426123" y="12205"/>
                  </a:lnTo>
                  <a:lnTo>
                    <a:pt x="381541" y="3071"/>
                  </a:lnTo>
                  <a:lnTo>
                    <a:pt x="335775" y="0"/>
                  </a:lnTo>
                  <a:lnTo>
                    <a:pt x="286329" y="3752"/>
                  </a:lnTo>
                  <a:lnTo>
                    <a:pt x="239096" y="14430"/>
                  </a:lnTo>
                  <a:lnTo>
                    <a:pt x="194601" y="31511"/>
                  </a:lnTo>
                  <a:lnTo>
                    <a:pt x="153366" y="54472"/>
                  </a:lnTo>
                  <a:lnTo>
                    <a:pt x="115916" y="82788"/>
                  </a:lnTo>
                  <a:lnTo>
                    <a:pt x="82774" y="115937"/>
                  </a:lnTo>
                  <a:lnTo>
                    <a:pt x="54462" y="153394"/>
                  </a:lnTo>
                  <a:lnTo>
                    <a:pt x="31506" y="194636"/>
                  </a:lnTo>
                  <a:lnTo>
                    <a:pt x="14428" y="239140"/>
                  </a:lnTo>
                  <a:lnTo>
                    <a:pt x="3751" y="286382"/>
                  </a:lnTo>
                  <a:lnTo>
                    <a:pt x="0" y="335838"/>
                  </a:lnTo>
                  <a:lnTo>
                    <a:pt x="3454" y="384791"/>
                  </a:lnTo>
                  <a:lnTo>
                    <a:pt x="13709" y="431549"/>
                  </a:lnTo>
                  <a:lnTo>
                    <a:pt x="30260" y="475606"/>
                  </a:lnTo>
                  <a:lnTo>
                    <a:pt x="52603" y="516458"/>
                  </a:lnTo>
                  <a:lnTo>
                    <a:pt x="87147" y="557860"/>
                  </a:lnTo>
                  <a:lnTo>
                    <a:pt x="128634" y="588468"/>
                  </a:lnTo>
                  <a:lnTo>
                    <a:pt x="172994" y="606831"/>
                  </a:lnTo>
                  <a:lnTo>
                    <a:pt x="216162" y="611499"/>
                  </a:lnTo>
                  <a:lnTo>
                    <a:pt x="254070" y="601022"/>
                  </a:lnTo>
                  <a:lnTo>
                    <a:pt x="282651" y="573951"/>
                  </a:lnTo>
                  <a:lnTo>
                    <a:pt x="303889" y="526547"/>
                  </a:lnTo>
                  <a:lnTo>
                    <a:pt x="320030" y="470860"/>
                  </a:lnTo>
                  <a:lnTo>
                    <a:pt x="330289" y="424519"/>
                  </a:lnTo>
                  <a:lnTo>
                    <a:pt x="333882" y="405155"/>
                  </a:lnTo>
                  <a:lnTo>
                    <a:pt x="361657" y="273939"/>
                  </a:lnTo>
                </a:path>
              </a:pathLst>
            </a:custGeom>
            <a:ln w="635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Image 43">
            <a:extLst>
              <a:ext uri="{FF2B5EF4-FFF2-40B4-BE49-F238E27FC236}">
                <a16:creationId xmlns:a16="http://schemas.microsoft.com/office/drawing/2014/main" id="{B1B2D85A-6E54-D7E4-0898-A1C0DEAC7D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19410" y="6019174"/>
            <a:ext cx="493776" cy="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5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A9A049-F7E9-16E4-FEE2-D6C7619F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61E84C9E-75DC-02DD-13CC-F27D152AD393}"/>
              </a:ext>
            </a:extLst>
          </p:cNvPr>
          <p:cNvSpPr/>
          <p:nvPr/>
        </p:nvSpPr>
        <p:spPr>
          <a:xfrm>
            <a:off x="0" y="0"/>
            <a:ext cx="10080625" cy="6300470"/>
          </a:xfrm>
          <a:custGeom>
            <a:avLst/>
            <a:gdLst/>
            <a:ahLst/>
            <a:cxnLst/>
            <a:rect l="l" t="t" r="r" b="b"/>
            <a:pathLst>
              <a:path w="10080625" h="6300470">
                <a:moveTo>
                  <a:pt x="10080002" y="0"/>
                </a:moveTo>
                <a:lnTo>
                  <a:pt x="0" y="0"/>
                </a:lnTo>
                <a:lnTo>
                  <a:pt x="0" y="6300000"/>
                </a:lnTo>
                <a:lnTo>
                  <a:pt x="10080002" y="6300000"/>
                </a:lnTo>
                <a:lnTo>
                  <a:pt x="10080002" y="0"/>
                </a:lnTo>
                <a:close/>
              </a:path>
            </a:pathLst>
          </a:custGeom>
          <a:solidFill>
            <a:srgbClr val="82D08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8AE3ABE3-FEE1-651F-0605-D2100C9F728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0002" y="809993"/>
            <a:ext cx="501091" cy="501116"/>
          </a:xfrm>
          <a:prstGeom prst="rect">
            <a:avLst/>
          </a:prstGeom>
        </p:spPr>
      </p:pic>
      <p:grpSp>
        <p:nvGrpSpPr>
          <p:cNvPr id="6" name="object 6">
            <a:extLst>
              <a:ext uri="{FF2B5EF4-FFF2-40B4-BE49-F238E27FC236}">
                <a16:creationId xmlns:a16="http://schemas.microsoft.com/office/drawing/2014/main" id="{6F57438E-8583-633E-ED1D-9558B8B3D7D5}"/>
              </a:ext>
            </a:extLst>
          </p:cNvPr>
          <p:cNvGrpSpPr/>
          <p:nvPr/>
        </p:nvGrpSpPr>
        <p:grpSpPr>
          <a:xfrm>
            <a:off x="4333341" y="0"/>
            <a:ext cx="5746750" cy="4532630"/>
            <a:chOff x="4333341" y="0"/>
            <a:chExt cx="5746750" cy="453263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0208AA2B-2631-288E-4D13-ECFC2347C8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3341" y="810005"/>
              <a:ext cx="501091" cy="501129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D958DA1-40F5-8807-0820-C0ACF654624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8465" y="0"/>
              <a:ext cx="5211537" cy="4532408"/>
            </a:xfrm>
            <a:prstGeom prst="rect">
              <a:avLst/>
            </a:prstGeom>
          </p:spPr>
        </p:pic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E668EA8E-C345-5CCD-0365-CEDB9EF49687}"/>
              </a:ext>
            </a:extLst>
          </p:cNvPr>
          <p:cNvSpPr txBox="1"/>
          <p:nvPr/>
        </p:nvSpPr>
        <p:spPr>
          <a:xfrm>
            <a:off x="3767299" y="1471415"/>
            <a:ext cx="3014980" cy="1470787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150" b="0" spc="-15" dirty="0">
                <a:solidFill>
                  <a:srgbClr val="FFFFFF"/>
                </a:solidFill>
                <a:latin typeface="Vinci Sans Expanded Medium"/>
                <a:cs typeface="Vinci Sans Expanded Medium"/>
              </a:rPr>
              <a:t>TEMAS</a:t>
            </a:r>
            <a:r>
              <a:rPr sz="2150" b="0" spc="-105" dirty="0">
                <a:solidFill>
                  <a:srgbClr val="FFFFFF"/>
                </a:solidFill>
                <a:latin typeface="Vinci Sans Expanded Medium"/>
                <a:cs typeface="Vinci Sans Expanded Medium"/>
              </a:rPr>
              <a:t> </a:t>
            </a:r>
            <a:r>
              <a:rPr sz="2150" b="0" spc="-55" dirty="0">
                <a:solidFill>
                  <a:srgbClr val="FFFFFF"/>
                </a:solidFill>
                <a:latin typeface="Vinci Sans Expanded Medium"/>
                <a:cs typeface="Vinci Sans Expanded Medium"/>
              </a:rPr>
              <a:t>MATERIAIS</a:t>
            </a:r>
            <a:endParaRPr sz="2150" dirty="0">
              <a:latin typeface="Vinci Sans Expanded Medium"/>
              <a:cs typeface="Vinci Sans Expanded Medium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400" b="0" dirty="0">
                <a:solidFill>
                  <a:srgbClr val="FFFFFF"/>
                </a:solidFill>
                <a:latin typeface="Vinci Serif"/>
                <a:cs typeface="Vinci Serif"/>
              </a:rPr>
              <a:t>Alterações</a:t>
            </a:r>
            <a:r>
              <a:rPr sz="1400" b="0" spc="-30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dirty="0">
                <a:solidFill>
                  <a:srgbClr val="FFFFFF"/>
                </a:solidFill>
                <a:latin typeface="Vinci Serif"/>
                <a:cs typeface="Vinci Serif"/>
              </a:rPr>
              <a:t>climáticas</a:t>
            </a:r>
            <a:r>
              <a:rPr sz="1400" b="0" spc="-25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spc="15" dirty="0">
                <a:solidFill>
                  <a:srgbClr val="FFFFFF"/>
                </a:solidFill>
                <a:latin typeface="Vinci Serif"/>
                <a:cs typeface="Vinci Serif"/>
              </a:rPr>
              <a:t>e</a:t>
            </a:r>
            <a:r>
              <a:rPr sz="1400" b="0" spc="-30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spc="5" dirty="0">
                <a:solidFill>
                  <a:srgbClr val="FFFFFF"/>
                </a:solidFill>
                <a:latin typeface="Vinci Serif"/>
                <a:cs typeface="Vinci Serif"/>
              </a:rPr>
              <a:t>emissões</a:t>
            </a:r>
            <a:r>
              <a:rPr sz="1400" b="0" spc="-25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spc="5" dirty="0">
                <a:solidFill>
                  <a:srgbClr val="FFFFFF"/>
                </a:solidFill>
                <a:latin typeface="Vinci Serif"/>
                <a:cs typeface="Vinci Serif"/>
              </a:rPr>
              <a:t>GEE</a:t>
            </a:r>
            <a:endParaRPr sz="1400" dirty="0">
              <a:latin typeface="Vinci Serif"/>
              <a:cs typeface="Vinci Serif"/>
            </a:endParaRPr>
          </a:p>
          <a:p>
            <a:pPr marL="12700" marR="5080">
              <a:lnSpc>
                <a:spcPct val="126400"/>
              </a:lnSpc>
            </a:pPr>
            <a:r>
              <a:rPr sz="1400" b="0" dirty="0">
                <a:solidFill>
                  <a:srgbClr val="FFFFFF"/>
                </a:solidFill>
                <a:latin typeface="Vinci Serif"/>
                <a:cs typeface="Vinci Serif"/>
              </a:rPr>
              <a:t>Gestão</a:t>
            </a:r>
            <a:r>
              <a:rPr sz="1400" b="0" spc="-25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spc="10" dirty="0">
                <a:solidFill>
                  <a:srgbClr val="FFFFFF"/>
                </a:solidFill>
                <a:latin typeface="Vinci Serif"/>
                <a:cs typeface="Vinci Serif"/>
              </a:rPr>
              <a:t>da</a:t>
            </a:r>
            <a:r>
              <a:rPr sz="1400" b="0" spc="-25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dirty="0">
                <a:solidFill>
                  <a:srgbClr val="FFFFFF"/>
                </a:solidFill>
                <a:latin typeface="Vinci Serif"/>
                <a:cs typeface="Vinci Serif"/>
              </a:rPr>
              <a:t>energia</a:t>
            </a:r>
            <a:r>
              <a:rPr sz="1400" b="0" spc="-20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spc="15" dirty="0">
                <a:solidFill>
                  <a:srgbClr val="FFFFFF"/>
                </a:solidFill>
                <a:latin typeface="Vinci Serif"/>
                <a:cs typeface="Vinci Serif"/>
              </a:rPr>
              <a:t>e</a:t>
            </a:r>
            <a:r>
              <a:rPr sz="1400" b="0" spc="-25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dirty="0">
                <a:solidFill>
                  <a:srgbClr val="FFFFFF"/>
                </a:solidFill>
                <a:latin typeface="Vinci Serif"/>
                <a:cs typeface="Vinci Serif"/>
              </a:rPr>
              <a:t>eficiência</a:t>
            </a:r>
            <a:r>
              <a:rPr sz="1400" b="0" spc="-20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dirty="0">
                <a:solidFill>
                  <a:srgbClr val="FFFFFF"/>
                </a:solidFill>
                <a:latin typeface="Vinci Serif"/>
                <a:cs typeface="Vinci Serif"/>
              </a:rPr>
              <a:t>energética </a:t>
            </a:r>
            <a:r>
              <a:rPr sz="1400" b="0" spc="-310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dirty="0">
                <a:solidFill>
                  <a:srgbClr val="FFFFFF"/>
                </a:solidFill>
                <a:latin typeface="Vinci Serif"/>
                <a:cs typeface="Vinci Serif"/>
              </a:rPr>
              <a:t>Proteção</a:t>
            </a:r>
            <a:r>
              <a:rPr sz="1400" b="0" spc="-25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spc="10" dirty="0">
                <a:solidFill>
                  <a:srgbClr val="FFFFFF"/>
                </a:solidFill>
                <a:latin typeface="Vinci Serif"/>
                <a:cs typeface="Vinci Serif"/>
              </a:rPr>
              <a:t>da</a:t>
            </a:r>
            <a:r>
              <a:rPr sz="1400" b="0" spc="-20" dirty="0">
                <a:solidFill>
                  <a:srgbClr val="FFFFFF"/>
                </a:solidFill>
                <a:latin typeface="Vinci Serif"/>
                <a:cs typeface="Vinci Serif"/>
              </a:rPr>
              <a:t> </a:t>
            </a:r>
            <a:r>
              <a:rPr sz="1400" b="0" dirty="0">
                <a:solidFill>
                  <a:srgbClr val="FFFFFF"/>
                </a:solidFill>
                <a:latin typeface="Vinci Serif"/>
                <a:cs typeface="Vinci Serif"/>
              </a:rPr>
              <a:t>biodiversidade</a:t>
            </a:r>
            <a:endParaRPr sz="1400" dirty="0">
              <a:latin typeface="Vinci Serif"/>
              <a:cs typeface="Vinci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Vinci Serif"/>
              <a:cs typeface="Vinci Serif"/>
            </a:endParaRPr>
          </a:p>
        </p:txBody>
      </p:sp>
      <p:pic>
        <p:nvPicPr>
          <p:cNvPr id="15" name="object 15">
            <a:extLst>
              <a:ext uri="{FF2B5EF4-FFF2-40B4-BE49-F238E27FC236}">
                <a16:creationId xmlns:a16="http://schemas.microsoft.com/office/drawing/2014/main" id="{2EDFC805-87A3-C1DB-4A8B-37160071E62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2153" y="0"/>
            <a:ext cx="5211647" cy="4532540"/>
          </a:xfrm>
          <a:prstGeom prst="rect">
            <a:avLst/>
          </a:prstGeom>
        </p:spPr>
      </p:pic>
      <p:sp>
        <p:nvSpPr>
          <p:cNvPr id="18" name="object 18">
            <a:extLst>
              <a:ext uri="{FF2B5EF4-FFF2-40B4-BE49-F238E27FC236}">
                <a16:creationId xmlns:a16="http://schemas.microsoft.com/office/drawing/2014/main" id="{D07070B5-D842-1189-36D2-2A045DF093A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23300" y="6002339"/>
            <a:ext cx="1951355" cy="1090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VINCI</a:t>
            </a:r>
            <a:r>
              <a:rPr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Energies em</a:t>
            </a:r>
            <a:r>
              <a:rPr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Portugal</a:t>
            </a:r>
            <a:r>
              <a:rPr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</a:t>
            </a:r>
            <a:r>
              <a:rPr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Relatório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Sustentabilidade</a:t>
            </a:r>
            <a:r>
              <a:rPr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pc="-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</a:p>
        </p:txBody>
      </p:sp>
      <p:sp>
        <p:nvSpPr>
          <p:cNvPr id="12" name="Rectangle : coins arrondis 44">
            <a:extLst>
              <a:ext uri="{FF2B5EF4-FFF2-40B4-BE49-F238E27FC236}">
                <a16:creationId xmlns:a16="http://schemas.microsoft.com/office/drawing/2014/main" id="{4C5FDFFD-0B78-DEC3-4A04-F797E4A0068F}"/>
              </a:ext>
            </a:extLst>
          </p:cNvPr>
          <p:cNvSpPr/>
          <p:nvPr/>
        </p:nvSpPr>
        <p:spPr>
          <a:xfrm>
            <a:off x="483000" y="1337751"/>
            <a:ext cx="836850" cy="836850"/>
          </a:xfrm>
          <a:prstGeom prst="roundRect">
            <a:avLst>
              <a:gd name="adj" fmla="val 11341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14" name="Graphique 65">
            <a:extLst>
              <a:ext uri="{FF2B5EF4-FFF2-40B4-BE49-F238E27FC236}">
                <a16:creationId xmlns:a16="http://schemas.microsoft.com/office/drawing/2014/main" id="{F373AD57-D0CA-4394-9579-474F60ADDF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7267" y="3144227"/>
            <a:ext cx="686127" cy="69087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5606C5F-6F67-C349-D8C9-1D6F7447471D}"/>
              </a:ext>
            </a:extLst>
          </p:cNvPr>
          <p:cNvGrpSpPr/>
          <p:nvPr/>
        </p:nvGrpSpPr>
        <p:grpSpPr>
          <a:xfrm>
            <a:off x="3746500" y="2763227"/>
            <a:ext cx="1463040" cy="1371600"/>
            <a:chOff x="4385892" y="1320997"/>
            <a:chExt cx="836958" cy="836850"/>
          </a:xfrm>
        </p:grpSpPr>
        <p:sp>
          <p:nvSpPr>
            <p:cNvPr id="21" name="Rectangle : coins arrondis 39">
              <a:extLst>
                <a:ext uri="{FF2B5EF4-FFF2-40B4-BE49-F238E27FC236}">
                  <a16:creationId xmlns:a16="http://schemas.microsoft.com/office/drawing/2014/main" id="{4AD8513B-884B-382B-77E2-CD58DC8CA5E8}"/>
                </a:ext>
              </a:extLst>
            </p:cNvPr>
            <p:cNvSpPr/>
            <p:nvPr/>
          </p:nvSpPr>
          <p:spPr>
            <a:xfrm>
              <a:off x="4386000" y="1320997"/>
              <a:ext cx="836850" cy="836850"/>
            </a:xfrm>
            <a:prstGeom prst="roundRect">
              <a:avLst>
                <a:gd name="adj" fmla="val 11341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pic>
          <p:nvPicPr>
            <p:cNvPr id="23" name="Graphique 40">
              <a:extLst>
                <a:ext uri="{FF2B5EF4-FFF2-40B4-BE49-F238E27FC236}">
                  <a16:creationId xmlns:a16="http://schemas.microsoft.com/office/drawing/2014/main" id="{61477198-53FD-57E3-7EBF-720A24A91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85892" y="1495267"/>
              <a:ext cx="830709" cy="506150"/>
            </a:xfrm>
            <a:prstGeom prst="rect">
              <a:avLst/>
            </a:prstGeom>
          </p:spPr>
        </p:pic>
      </p:grpSp>
      <p:pic>
        <p:nvPicPr>
          <p:cNvPr id="27" name="Graphique 67">
            <a:extLst>
              <a:ext uri="{FF2B5EF4-FFF2-40B4-BE49-F238E27FC236}">
                <a16:creationId xmlns:a16="http://schemas.microsoft.com/office/drawing/2014/main" id="{2410A6EE-8A21-F130-21FD-FFB6DBFB54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98770" y="3144227"/>
            <a:ext cx="1166920" cy="822960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16AF7BDD-C260-F7C7-4A5E-5B5D69ED6F19}"/>
              </a:ext>
            </a:extLst>
          </p:cNvPr>
          <p:cNvSpPr txBox="1"/>
          <p:nvPr/>
        </p:nvSpPr>
        <p:spPr>
          <a:xfrm>
            <a:off x="830473" y="4058627"/>
            <a:ext cx="2521846" cy="168494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pc="-30" dirty="0">
                <a:solidFill>
                  <a:schemeClr val="bg1"/>
                </a:solidFill>
                <a:latin typeface="Vinci Sans Light"/>
                <a:cs typeface="Vinci Sans Light"/>
              </a:rPr>
              <a:t>Agir pelo clima </a:t>
            </a: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z="1050" spc="-30" dirty="0">
                <a:solidFill>
                  <a:schemeClr val="bg1"/>
                </a:solidFill>
                <a:latin typeface="Vinci Sans Light"/>
                <a:cs typeface="Vinci Sans Light"/>
              </a:rPr>
              <a:t>Reduzir as nossas emissões de GEE </a:t>
            </a: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endParaRPr lang="pt-PT" sz="1050" spc="-30" dirty="0">
              <a:solidFill>
                <a:schemeClr val="bg1"/>
              </a:solidFill>
              <a:latin typeface="Vinci Sans Light"/>
              <a:cs typeface="Vinci Sans Light"/>
            </a:endParaRP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z="1100" spc="-30" dirty="0">
                <a:solidFill>
                  <a:schemeClr val="bg1"/>
                </a:solidFill>
                <a:latin typeface="Vinci Sans Light"/>
                <a:cs typeface="Vinci Sans Light"/>
              </a:rPr>
              <a:t>\ Âmbitos 1+2*: 2018      -50%       2030 </a:t>
            </a: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z="1100" spc="-30" dirty="0">
                <a:solidFill>
                  <a:schemeClr val="bg1"/>
                </a:solidFill>
                <a:latin typeface="Vinci Sans Light"/>
                <a:cs typeface="Vinci Sans Light"/>
              </a:rPr>
              <a:t>\ Âmbito 3**: 2019      -20%       2030 </a:t>
            </a: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endParaRPr lang="pt-PT" sz="1100" spc="-30" dirty="0">
              <a:solidFill>
                <a:schemeClr val="bg1"/>
              </a:solidFill>
              <a:latin typeface="Vinci Sans Light"/>
              <a:cs typeface="Vinci Sans Light"/>
            </a:endParaRP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endParaRPr lang="pt-PT" sz="800" spc="-30" dirty="0">
              <a:solidFill>
                <a:schemeClr val="bg1"/>
              </a:solidFill>
              <a:latin typeface="Vinci Sans Light"/>
              <a:cs typeface="Vinci Sans Light"/>
            </a:endParaRP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endParaRPr lang="pt-PT" sz="800" spc="-30" dirty="0">
              <a:solidFill>
                <a:schemeClr val="bg1"/>
              </a:solidFill>
              <a:latin typeface="Vinci Sans Light"/>
              <a:cs typeface="Vinci Sans Light"/>
            </a:endParaRP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z="800" spc="-30" dirty="0">
                <a:solidFill>
                  <a:schemeClr val="bg1"/>
                </a:solidFill>
                <a:latin typeface="Vinci Sans Light"/>
                <a:cs typeface="Vinci Sans Light"/>
              </a:rPr>
              <a:t>* emissões diretas e indiretas ligadas ao nosso consumo de energia </a:t>
            </a: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z="800" spc="-30" dirty="0">
                <a:solidFill>
                  <a:schemeClr val="bg1"/>
                </a:solidFill>
                <a:latin typeface="Vinci Sans Light"/>
                <a:cs typeface="Vinci Sans Light"/>
              </a:rPr>
              <a:t>** emissões indiretas (fornecedores e clientes)</a:t>
            </a:r>
            <a:endParaRPr sz="500" dirty="0">
              <a:solidFill>
                <a:schemeClr val="bg1"/>
              </a:solidFill>
              <a:latin typeface="Vinci Sans Light"/>
              <a:cs typeface="Vinci Sans Light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3852FF5-C0C9-2AC3-A3B8-7D259677EF5E}"/>
              </a:ext>
            </a:extLst>
          </p:cNvPr>
          <p:cNvSpPr/>
          <p:nvPr/>
        </p:nvSpPr>
        <p:spPr>
          <a:xfrm>
            <a:off x="1973230" y="4728960"/>
            <a:ext cx="76200" cy="681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8D8B918-3C57-FC98-9652-F0441FA5DC69}"/>
              </a:ext>
            </a:extLst>
          </p:cNvPr>
          <p:cNvSpPr/>
          <p:nvPr/>
        </p:nvSpPr>
        <p:spPr>
          <a:xfrm>
            <a:off x="2431371" y="4728960"/>
            <a:ext cx="76200" cy="681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2B3178-F8B3-52FA-78D8-2A93BF464CC1}"/>
              </a:ext>
            </a:extLst>
          </p:cNvPr>
          <p:cNvSpPr/>
          <p:nvPr/>
        </p:nvSpPr>
        <p:spPr>
          <a:xfrm>
            <a:off x="1837867" y="4896826"/>
            <a:ext cx="76200" cy="681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6009330-E4A2-5D92-FE3F-1676B5BFF269}"/>
              </a:ext>
            </a:extLst>
          </p:cNvPr>
          <p:cNvSpPr/>
          <p:nvPr/>
        </p:nvSpPr>
        <p:spPr>
          <a:xfrm>
            <a:off x="2295067" y="4896827"/>
            <a:ext cx="76200" cy="681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41270DB8-0FDA-0E6C-32B5-99945F6D2542}"/>
              </a:ext>
            </a:extLst>
          </p:cNvPr>
          <p:cNvSpPr txBox="1"/>
          <p:nvPr/>
        </p:nvSpPr>
        <p:spPr>
          <a:xfrm>
            <a:off x="3808863" y="4058627"/>
            <a:ext cx="2521846" cy="152336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pc="-30" dirty="0">
                <a:solidFill>
                  <a:schemeClr val="bg1"/>
                </a:solidFill>
                <a:latin typeface="Vinci Sans Light"/>
                <a:cs typeface="Vinci Sans Light"/>
              </a:rPr>
              <a:t>Economia circular</a:t>
            </a: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z="1050" spc="-30" dirty="0">
                <a:solidFill>
                  <a:schemeClr val="bg1"/>
                </a:solidFill>
                <a:latin typeface="Vinci Sans Light"/>
                <a:cs typeface="Vinci Sans Light"/>
              </a:rPr>
              <a:t>Otimizar recursos através da economia circular</a:t>
            </a: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endParaRPr lang="pt-PT" sz="1050" spc="-30" dirty="0">
              <a:solidFill>
                <a:schemeClr val="bg1"/>
              </a:solidFill>
              <a:latin typeface="Vinci Sans Light"/>
              <a:cs typeface="Vinci Sans Light"/>
            </a:endParaRP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z="1100" spc="-30" dirty="0">
                <a:solidFill>
                  <a:schemeClr val="bg1"/>
                </a:solidFill>
                <a:latin typeface="Vinci Sans Light"/>
                <a:cs typeface="Vinci Sans Light"/>
              </a:rPr>
              <a:t>\  Valorizar 80% dos nossos resíduos: </a:t>
            </a:r>
          </a:p>
          <a:p>
            <a:pPr marL="469900" marR="5080" lvl="1" algn="just">
              <a:lnSpc>
                <a:spcPct val="105000"/>
              </a:lnSpc>
              <a:spcBef>
                <a:spcPts val="35"/>
              </a:spcBef>
            </a:pPr>
            <a:r>
              <a:rPr lang="pt-PT" sz="1100" spc="-30" dirty="0">
                <a:solidFill>
                  <a:schemeClr val="bg1"/>
                </a:solidFill>
                <a:latin typeface="Vinci Sans Light"/>
                <a:cs typeface="Vinci Sans Light"/>
              </a:rPr>
              <a:t>\   Inertes </a:t>
            </a:r>
          </a:p>
          <a:p>
            <a:pPr marL="469900" marR="5080" lvl="1" algn="just">
              <a:lnSpc>
                <a:spcPct val="105000"/>
              </a:lnSpc>
              <a:spcBef>
                <a:spcPts val="35"/>
              </a:spcBef>
            </a:pPr>
            <a:r>
              <a:rPr lang="pt-PT" sz="1100" spc="-30" dirty="0">
                <a:solidFill>
                  <a:schemeClr val="bg1"/>
                </a:solidFill>
                <a:latin typeface="Vinci Sans Light"/>
                <a:cs typeface="Vinci Sans Light"/>
              </a:rPr>
              <a:t>\   Não Perigosos </a:t>
            </a: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endParaRPr lang="pt-PT" sz="1100" spc="-30" dirty="0">
              <a:solidFill>
                <a:schemeClr val="bg1"/>
              </a:solidFill>
              <a:latin typeface="Vinci Sans Light"/>
              <a:cs typeface="Vinci Sans Light"/>
            </a:endParaRP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z="1100" spc="-30" dirty="0">
                <a:solidFill>
                  <a:schemeClr val="bg1"/>
                </a:solidFill>
                <a:latin typeface="Vinci Sans Light"/>
                <a:cs typeface="Vinci Sans Light"/>
              </a:rPr>
              <a:t>\  Tratar 100% dos resíduos Perigosos</a:t>
            </a:r>
            <a:endParaRPr sz="1100" dirty="0">
              <a:solidFill>
                <a:schemeClr val="bg1"/>
              </a:solidFill>
              <a:latin typeface="Vinci Sans Light"/>
              <a:cs typeface="Vinci Sans Light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FBE2A45F-7464-4595-3147-8387D5A89919}"/>
              </a:ext>
            </a:extLst>
          </p:cNvPr>
          <p:cNvSpPr txBox="1"/>
          <p:nvPr/>
        </p:nvSpPr>
        <p:spPr>
          <a:xfrm>
            <a:off x="6787254" y="4058627"/>
            <a:ext cx="2521846" cy="9739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pc="-30" dirty="0">
                <a:solidFill>
                  <a:schemeClr val="bg1"/>
                </a:solidFill>
                <a:latin typeface="Vinci Sans Light"/>
                <a:cs typeface="Vinci Sans Light"/>
              </a:rPr>
              <a:t>Ambientes naturais</a:t>
            </a: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z="1050" spc="-30" dirty="0">
                <a:solidFill>
                  <a:schemeClr val="bg1"/>
                </a:solidFill>
                <a:latin typeface="Vinci Sans Light"/>
                <a:cs typeface="Vinci Sans Light"/>
              </a:rPr>
              <a:t>Preservar o ambiente natural </a:t>
            </a: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endParaRPr lang="pt-PT" sz="1050" spc="-30" dirty="0">
              <a:solidFill>
                <a:schemeClr val="bg1"/>
              </a:solidFill>
              <a:latin typeface="Vinci Sans Light"/>
              <a:cs typeface="Vinci Sans Light"/>
            </a:endParaRP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z="1050" spc="-30" dirty="0">
                <a:solidFill>
                  <a:schemeClr val="bg1"/>
                </a:solidFill>
                <a:latin typeface="Vinci Sans Light"/>
                <a:cs typeface="Vinci Sans Light"/>
              </a:rPr>
              <a:t>\  Reduzir a nossa pegada hídrica </a:t>
            </a:r>
          </a:p>
          <a:p>
            <a:pPr marL="12700" marR="5080" algn="just">
              <a:lnSpc>
                <a:spcPct val="105000"/>
              </a:lnSpc>
              <a:spcBef>
                <a:spcPts val="35"/>
              </a:spcBef>
            </a:pPr>
            <a:r>
              <a:rPr lang="pt-PT" sz="1050" spc="-30" dirty="0">
                <a:solidFill>
                  <a:schemeClr val="bg1"/>
                </a:solidFill>
                <a:latin typeface="Vinci Sans Light"/>
                <a:cs typeface="Vinci Sans Light"/>
              </a:rPr>
              <a:t>\  Proteger a biodiversidade</a:t>
            </a:r>
            <a:endParaRPr sz="1100" dirty="0">
              <a:solidFill>
                <a:schemeClr val="bg1"/>
              </a:solidFill>
              <a:latin typeface="Vinci Sans Light"/>
              <a:cs typeface="Vinci Sans Light"/>
            </a:endParaRPr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7D88AB48-4FAA-990B-F59A-BE9DC57A5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300" y="433518"/>
            <a:ext cx="3197824" cy="66428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lang="pt-PT" sz="2200" b="0" spc="-65" dirty="0">
                <a:latin typeface="Vinci Sans Expanded"/>
                <a:cs typeface="Vinci Sans Expanded"/>
              </a:rPr>
              <a:t>Ambição </a:t>
            </a:r>
            <a:r>
              <a:rPr lang="pt-PT" sz="2200" b="0" spc="-50" dirty="0">
                <a:latin typeface="Vinci Sans Expanded"/>
                <a:cs typeface="Vinci Sans Expanded"/>
              </a:rPr>
              <a:t>Ambiental</a:t>
            </a:r>
            <a:r>
              <a:rPr lang="pt-PT" sz="2200" spc="-50" dirty="0">
                <a:latin typeface="Vinci Sans Expanded"/>
                <a:cs typeface="Vinci Sans Expanded"/>
              </a:rPr>
              <a:t> </a:t>
            </a:r>
            <a:r>
              <a:rPr lang="pt-PT" sz="2200" b="0" spc="-50" dirty="0">
                <a:latin typeface="Vinci Sans Expanded"/>
                <a:cs typeface="Vinci Sans Expanded"/>
              </a:rPr>
              <a:t>da VINCI </a:t>
            </a:r>
            <a:r>
              <a:rPr lang="pt-PT" sz="2200" b="0" spc="-50" dirty="0" err="1">
                <a:latin typeface="Vinci Sans Expanded"/>
                <a:cs typeface="Vinci Sans Expanded"/>
              </a:rPr>
              <a:t>Energies</a:t>
            </a:r>
            <a:r>
              <a:rPr lang="pt-PT" sz="2200" b="0" spc="-50" dirty="0">
                <a:latin typeface="Vinci Sans Expanded"/>
                <a:cs typeface="Vinci Sans Expanded"/>
              </a:rPr>
              <a:t> em Portugal</a:t>
            </a:r>
            <a:endParaRPr sz="2200" dirty="0">
              <a:latin typeface="Vinci Sans Expanded"/>
              <a:cs typeface="Vinci Sans Expanded"/>
            </a:endParaRPr>
          </a:p>
        </p:txBody>
      </p:sp>
      <p:sp>
        <p:nvSpPr>
          <p:cNvPr id="38" name="object 22">
            <a:extLst>
              <a:ext uri="{FF2B5EF4-FFF2-40B4-BE49-F238E27FC236}">
                <a16:creationId xmlns:a16="http://schemas.microsoft.com/office/drawing/2014/main" id="{590EEFE5-C822-D236-EC0D-6028CE1BCA71}"/>
              </a:ext>
            </a:extLst>
          </p:cNvPr>
          <p:cNvSpPr/>
          <p:nvPr/>
        </p:nvSpPr>
        <p:spPr>
          <a:xfrm>
            <a:off x="0" y="794009"/>
            <a:ext cx="1026160" cy="706120"/>
          </a:xfrm>
          <a:custGeom>
            <a:avLst/>
            <a:gdLst/>
            <a:ahLst/>
            <a:cxnLst/>
            <a:rect l="l" t="t" r="r" b="b"/>
            <a:pathLst>
              <a:path w="1026160" h="706119">
                <a:moveTo>
                  <a:pt x="0" y="0"/>
                </a:moveTo>
                <a:lnTo>
                  <a:pt x="738670" y="705807"/>
                </a:lnTo>
                <a:lnTo>
                  <a:pt x="1025994" y="705807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Image 43">
            <a:extLst>
              <a:ext uri="{FF2B5EF4-FFF2-40B4-BE49-F238E27FC236}">
                <a16:creationId xmlns:a16="http://schemas.microsoft.com/office/drawing/2014/main" id="{C679F3D0-B872-0C48-E313-843D7C22A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19410" y="6019174"/>
            <a:ext cx="493776" cy="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9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7198-E7FB-1702-12D0-4323354B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22">
            <a:extLst>
              <a:ext uri="{FF2B5EF4-FFF2-40B4-BE49-F238E27FC236}">
                <a16:creationId xmlns:a16="http://schemas.microsoft.com/office/drawing/2014/main" id="{55CCCBD6-A668-EBE3-7862-207A97E3CF7D}"/>
              </a:ext>
            </a:extLst>
          </p:cNvPr>
          <p:cNvSpPr/>
          <p:nvPr/>
        </p:nvSpPr>
        <p:spPr>
          <a:xfrm>
            <a:off x="0" y="794009"/>
            <a:ext cx="1026160" cy="706120"/>
          </a:xfrm>
          <a:custGeom>
            <a:avLst/>
            <a:gdLst/>
            <a:ahLst/>
            <a:cxnLst/>
            <a:rect l="l" t="t" r="r" b="b"/>
            <a:pathLst>
              <a:path w="1026160" h="706119">
                <a:moveTo>
                  <a:pt x="0" y="0"/>
                </a:moveTo>
                <a:lnTo>
                  <a:pt x="738670" y="705807"/>
                </a:lnTo>
                <a:lnTo>
                  <a:pt x="1025994" y="705807"/>
                </a:lnTo>
              </a:path>
            </a:pathLst>
          </a:custGeom>
          <a:ln w="6350">
            <a:solidFill>
              <a:srgbClr val="39B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object 15">
            <a:extLst>
              <a:ext uri="{FF2B5EF4-FFF2-40B4-BE49-F238E27FC236}">
                <a16:creationId xmlns:a16="http://schemas.microsoft.com/office/drawing/2014/main" id="{BE890C3C-3CCB-AC3E-310D-14FC1CD06D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2153" y="0"/>
            <a:ext cx="5211647" cy="4532540"/>
          </a:xfrm>
          <a:prstGeom prst="rect">
            <a:avLst/>
          </a:prstGeom>
        </p:spPr>
      </p:pic>
      <p:pic>
        <p:nvPicPr>
          <p:cNvPr id="101" name="Image 43">
            <a:extLst>
              <a:ext uri="{FF2B5EF4-FFF2-40B4-BE49-F238E27FC236}">
                <a16:creationId xmlns:a16="http://schemas.microsoft.com/office/drawing/2014/main" id="{BC5AB8B1-182D-6E29-A4A9-FEF178B7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19410" y="6019174"/>
            <a:ext cx="493776" cy="75333"/>
          </a:xfrm>
          <a:prstGeom prst="rect">
            <a:avLst/>
          </a:prstGeom>
        </p:spPr>
      </p:pic>
      <p:sp>
        <p:nvSpPr>
          <p:cNvPr id="11" name="object 20">
            <a:extLst>
              <a:ext uri="{FF2B5EF4-FFF2-40B4-BE49-F238E27FC236}">
                <a16:creationId xmlns:a16="http://schemas.microsoft.com/office/drawing/2014/main" id="{624B6201-E390-50E4-97F9-1B0C92A02D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0600" y="2847975"/>
            <a:ext cx="5905542" cy="44204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lang="pt-PT" sz="4800" b="0" spc="-65" dirty="0">
                <a:solidFill>
                  <a:schemeClr val="tx1"/>
                </a:solidFill>
                <a:latin typeface="Vinci Sans Expanded"/>
                <a:cs typeface="Vinci Sans Expanded"/>
              </a:rPr>
              <a:t>INICIATIVAS AXIANS</a:t>
            </a:r>
            <a:endParaRPr sz="4800" dirty="0">
              <a:solidFill>
                <a:schemeClr val="tx1"/>
              </a:solidFill>
              <a:latin typeface="Vinci Sans Expanded"/>
              <a:cs typeface="Vinci Sans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53118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63578-884A-32A7-AEC3-80F6C9975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98219F53-6E38-C244-3898-0E9B33F94A0A}"/>
              </a:ext>
            </a:extLst>
          </p:cNvPr>
          <p:cNvSpPr/>
          <p:nvPr/>
        </p:nvSpPr>
        <p:spPr>
          <a:xfrm>
            <a:off x="2070100" y="1247775"/>
            <a:ext cx="6286542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object 22">
            <a:extLst>
              <a:ext uri="{FF2B5EF4-FFF2-40B4-BE49-F238E27FC236}">
                <a16:creationId xmlns:a16="http://schemas.microsoft.com/office/drawing/2014/main" id="{F4AA69E4-355F-4C5D-D121-374D0E67FAAF}"/>
              </a:ext>
            </a:extLst>
          </p:cNvPr>
          <p:cNvSpPr/>
          <p:nvPr/>
        </p:nvSpPr>
        <p:spPr>
          <a:xfrm>
            <a:off x="0" y="794009"/>
            <a:ext cx="1026160" cy="706120"/>
          </a:xfrm>
          <a:custGeom>
            <a:avLst/>
            <a:gdLst/>
            <a:ahLst/>
            <a:cxnLst/>
            <a:rect l="l" t="t" r="r" b="b"/>
            <a:pathLst>
              <a:path w="1026160" h="706119">
                <a:moveTo>
                  <a:pt x="0" y="0"/>
                </a:moveTo>
                <a:lnTo>
                  <a:pt x="738670" y="705807"/>
                </a:lnTo>
                <a:lnTo>
                  <a:pt x="1025994" y="705807"/>
                </a:lnTo>
              </a:path>
            </a:pathLst>
          </a:custGeom>
          <a:ln w="6350">
            <a:solidFill>
              <a:srgbClr val="39B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Graphic 75" descr="Electric car outline">
            <a:extLst>
              <a:ext uri="{FF2B5EF4-FFF2-40B4-BE49-F238E27FC236}">
                <a16:creationId xmlns:a16="http://schemas.microsoft.com/office/drawing/2014/main" id="{73E0DBFE-4ADA-8464-D742-491F3AB76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060" y="1628775"/>
            <a:ext cx="777240" cy="777240"/>
          </a:xfrm>
          <a:prstGeom prst="rect">
            <a:avLst/>
          </a:prstGeom>
        </p:spPr>
      </p:pic>
      <p:sp>
        <p:nvSpPr>
          <p:cNvPr id="80" name="object 19">
            <a:extLst>
              <a:ext uri="{FF2B5EF4-FFF2-40B4-BE49-F238E27FC236}">
                <a16:creationId xmlns:a16="http://schemas.microsoft.com/office/drawing/2014/main" id="{9E8D4783-2B70-E358-C6B6-3BFED78BB1AC}"/>
              </a:ext>
            </a:extLst>
          </p:cNvPr>
          <p:cNvSpPr txBox="1"/>
          <p:nvPr/>
        </p:nvSpPr>
        <p:spPr>
          <a:xfrm>
            <a:off x="546100" y="891267"/>
            <a:ext cx="2654300" cy="3565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lang="pt-PT" sz="2000" spc="-125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Descarbonização da frota</a:t>
            </a:r>
          </a:p>
        </p:txBody>
      </p:sp>
      <p:pic>
        <p:nvPicPr>
          <p:cNvPr id="100" name="object 15">
            <a:extLst>
              <a:ext uri="{FF2B5EF4-FFF2-40B4-BE49-F238E27FC236}">
                <a16:creationId xmlns:a16="http://schemas.microsoft.com/office/drawing/2014/main" id="{16861E21-6FF2-5EDB-FCA8-F22747ABBBB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2153" y="0"/>
            <a:ext cx="5211647" cy="4532540"/>
          </a:xfrm>
          <a:prstGeom prst="rect">
            <a:avLst/>
          </a:prstGeom>
        </p:spPr>
      </p:pic>
      <p:pic>
        <p:nvPicPr>
          <p:cNvPr id="101" name="Image 43">
            <a:extLst>
              <a:ext uri="{FF2B5EF4-FFF2-40B4-BE49-F238E27FC236}">
                <a16:creationId xmlns:a16="http://schemas.microsoft.com/office/drawing/2014/main" id="{13CE935C-BB16-3A85-7E14-3C85B09D71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19410" y="6019174"/>
            <a:ext cx="493776" cy="75333"/>
          </a:xfrm>
          <a:prstGeom prst="rect">
            <a:avLst/>
          </a:prstGeom>
        </p:spPr>
      </p:pic>
      <p:sp>
        <p:nvSpPr>
          <p:cNvPr id="11" name="object 20">
            <a:extLst>
              <a:ext uri="{FF2B5EF4-FFF2-40B4-BE49-F238E27FC236}">
                <a16:creationId xmlns:a16="http://schemas.microsoft.com/office/drawing/2014/main" id="{2705B18F-0B27-2A14-DF06-F52B4D313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300" y="433518"/>
            <a:ext cx="1965214" cy="3565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lang="pt-PT" sz="2200" b="0" spc="-65" dirty="0">
                <a:solidFill>
                  <a:schemeClr val="tx1"/>
                </a:solidFill>
                <a:latin typeface="Vinci Sans Expanded"/>
                <a:cs typeface="Vinci Sans Expanded"/>
              </a:rPr>
              <a:t>Iniciativas AXIANS</a:t>
            </a:r>
            <a:endParaRPr sz="2200" dirty="0">
              <a:solidFill>
                <a:schemeClr val="tx1"/>
              </a:solidFill>
              <a:latin typeface="Vinci Sans Expanded"/>
              <a:cs typeface="Vinci Sans Expanded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5B7B67-0AFE-301D-B673-59B72EBF0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809431"/>
              </p:ext>
            </p:extLst>
          </p:nvPr>
        </p:nvGraphicFramePr>
        <p:xfrm>
          <a:off x="546100" y="2419104"/>
          <a:ext cx="8229600" cy="355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1669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CBA2F-8159-4CEC-414A-16C5E9053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908595-5A28-F07B-B948-E9A6729B57CD}"/>
              </a:ext>
            </a:extLst>
          </p:cNvPr>
          <p:cNvSpPr/>
          <p:nvPr/>
        </p:nvSpPr>
        <p:spPr>
          <a:xfrm>
            <a:off x="6202247" y="4373564"/>
            <a:ext cx="3335453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CARTÕES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GALP Frota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EVIO 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DE7BC-BC54-298C-0EAD-DEC32467D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" y="1731532"/>
            <a:ext cx="640080" cy="583043"/>
          </a:xfrm>
          <a:prstGeom prst="rect">
            <a:avLst/>
          </a:prstGeom>
        </p:spPr>
      </p:pic>
      <p:sp>
        <p:nvSpPr>
          <p:cNvPr id="49" name="object 22">
            <a:extLst>
              <a:ext uri="{FF2B5EF4-FFF2-40B4-BE49-F238E27FC236}">
                <a16:creationId xmlns:a16="http://schemas.microsoft.com/office/drawing/2014/main" id="{1C7712FB-7A6A-CC26-741D-79A98F0725BC}"/>
              </a:ext>
            </a:extLst>
          </p:cNvPr>
          <p:cNvSpPr/>
          <p:nvPr/>
        </p:nvSpPr>
        <p:spPr>
          <a:xfrm>
            <a:off x="0" y="794009"/>
            <a:ext cx="1026160" cy="706120"/>
          </a:xfrm>
          <a:custGeom>
            <a:avLst/>
            <a:gdLst/>
            <a:ahLst/>
            <a:cxnLst/>
            <a:rect l="l" t="t" r="r" b="b"/>
            <a:pathLst>
              <a:path w="1026160" h="706119">
                <a:moveTo>
                  <a:pt x="0" y="0"/>
                </a:moveTo>
                <a:lnTo>
                  <a:pt x="738670" y="705807"/>
                </a:lnTo>
                <a:lnTo>
                  <a:pt x="1025994" y="705807"/>
                </a:lnTo>
              </a:path>
            </a:pathLst>
          </a:custGeom>
          <a:ln w="6350">
            <a:solidFill>
              <a:srgbClr val="39B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object 15">
            <a:extLst>
              <a:ext uri="{FF2B5EF4-FFF2-40B4-BE49-F238E27FC236}">
                <a16:creationId xmlns:a16="http://schemas.microsoft.com/office/drawing/2014/main" id="{A26B7093-8D7F-4A1D-E059-83D99A6FC13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2153" y="0"/>
            <a:ext cx="5211647" cy="4532540"/>
          </a:xfrm>
          <a:prstGeom prst="rect">
            <a:avLst/>
          </a:prstGeom>
        </p:spPr>
      </p:pic>
      <p:pic>
        <p:nvPicPr>
          <p:cNvPr id="101" name="Image 43">
            <a:extLst>
              <a:ext uri="{FF2B5EF4-FFF2-40B4-BE49-F238E27FC236}">
                <a16:creationId xmlns:a16="http://schemas.microsoft.com/office/drawing/2014/main" id="{E3EC5267-3708-E150-38E0-5BFB3F44F2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19410" y="6019174"/>
            <a:ext cx="493776" cy="75333"/>
          </a:xfrm>
          <a:prstGeom prst="rect">
            <a:avLst/>
          </a:prstGeom>
        </p:spPr>
      </p:pic>
      <p:sp>
        <p:nvSpPr>
          <p:cNvPr id="11" name="object 20">
            <a:extLst>
              <a:ext uri="{FF2B5EF4-FFF2-40B4-BE49-F238E27FC236}">
                <a16:creationId xmlns:a16="http://schemas.microsoft.com/office/drawing/2014/main" id="{09A279D3-62A2-2CDF-98B2-79DA391275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300" y="433518"/>
            <a:ext cx="1965214" cy="3565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lang="pt-PT" sz="2200" b="0" spc="-65" dirty="0">
                <a:solidFill>
                  <a:schemeClr val="tx1"/>
                </a:solidFill>
                <a:latin typeface="Vinci Sans Expanded"/>
                <a:cs typeface="Vinci Sans Expanded"/>
              </a:rPr>
              <a:t>Iniciativas AXIANS</a:t>
            </a:r>
            <a:endParaRPr sz="2200" dirty="0">
              <a:solidFill>
                <a:schemeClr val="tx1"/>
              </a:solidFill>
              <a:latin typeface="Vinci Sans Expanded"/>
              <a:cs typeface="Vinci Sans Expanded"/>
            </a:endParaRPr>
          </a:p>
        </p:txBody>
      </p:sp>
      <p:sp>
        <p:nvSpPr>
          <p:cNvPr id="3" name="object 19">
            <a:extLst>
              <a:ext uri="{FF2B5EF4-FFF2-40B4-BE49-F238E27FC236}">
                <a16:creationId xmlns:a16="http://schemas.microsoft.com/office/drawing/2014/main" id="{E984740D-C50F-5802-EABC-9CA633FB6F17}"/>
              </a:ext>
            </a:extLst>
          </p:cNvPr>
          <p:cNvSpPr txBox="1"/>
          <p:nvPr/>
        </p:nvSpPr>
        <p:spPr>
          <a:xfrm>
            <a:off x="546100" y="891267"/>
            <a:ext cx="4495800" cy="3565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lang="pt-PT" sz="2000" spc="-125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Postos de carregamento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D70DFDC-FFF0-6F8C-10E3-E17C3CAF04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223533"/>
              </p:ext>
            </p:extLst>
          </p:nvPr>
        </p:nvGraphicFramePr>
        <p:xfrm>
          <a:off x="628232" y="26193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E7E43807-93F8-0A03-A873-714CC71B3A06}"/>
              </a:ext>
            </a:extLst>
          </p:cNvPr>
          <p:cNvSpPr/>
          <p:nvPr/>
        </p:nvSpPr>
        <p:spPr>
          <a:xfrm>
            <a:off x="1308100" y="1704975"/>
            <a:ext cx="2895600" cy="583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Objetivo: 100% viaturas elétricas</a:t>
            </a:r>
          </a:p>
        </p:txBody>
      </p:sp>
    </p:spTree>
    <p:extLst>
      <p:ext uri="{BB962C8B-B14F-4D97-AF65-F5344CB8AC3E}">
        <p14:creationId xmlns:p14="http://schemas.microsoft.com/office/powerpoint/2010/main" val="211305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489C1-51D4-9413-59D1-022B49E3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22">
            <a:extLst>
              <a:ext uri="{FF2B5EF4-FFF2-40B4-BE49-F238E27FC236}">
                <a16:creationId xmlns:a16="http://schemas.microsoft.com/office/drawing/2014/main" id="{245E7172-B9BE-A4AC-4989-769D78E4941D}"/>
              </a:ext>
            </a:extLst>
          </p:cNvPr>
          <p:cNvSpPr/>
          <p:nvPr/>
        </p:nvSpPr>
        <p:spPr>
          <a:xfrm>
            <a:off x="0" y="794009"/>
            <a:ext cx="1026160" cy="706120"/>
          </a:xfrm>
          <a:custGeom>
            <a:avLst/>
            <a:gdLst/>
            <a:ahLst/>
            <a:cxnLst/>
            <a:rect l="l" t="t" r="r" b="b"/>
            <a:pathLst>
              <a:path w="1026160" h="706119">
                <a:moveTo>
                  <a:pt x="0" y="0"/>
                </a:moveTo>
                <a:lnTo>
                  <a:pt x="738670" y="705807"/>
                </a:lnTo>
                <a:lnTo>
                  <a:pt x="1025994" y="705807"/>
                </a:lnTo>
              </a:path>
            </a:pathLst>
          </a:custGeom>
          <a:ln w="6350">
            <a:solidFill>
              <a:srgbClr val="39B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object 15">
            <a:extLst>
              <a:ext uri="{FF2B5EF4-FFF2-40B4-BE49-F238E27FC236}">
                <a16:creationId xmlns:a16="http://schemas.microsoft.com/office/drawing/2014/main" id="{98679E66-7AE1-C93E-6E6F-3B22E5E19C7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2153" y="0"/>
            <a:ext cx="5211647" cy="4532540"/>
          </a:xfrm>
          <a:prstGeom prst="rect">
            <a:avLst/>
          </a:prstGeom>
        </p:spPr>
      </p:pic>
      <p:pic>
        <p:nvPicPr>
          <p:cNvPr id="101" name="Image 43">
            <a:extLst>
              <a:ext uri="{FF2B5EF4-FFF2-40B4-BE49-F238E27FC236}">
                <a16:creationId xmlns:a16="http://schemas.microsoft.com/office/drawing/2014/main" id="{062B1EA8-1BC9-1020-DDB1-8E8B728E8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19410" y="6019174"/>
            <a:ext cx="493776" cy="75333"/>
          </a:xfrm>
          <a:prstGeom prst="rect">
            <a:avLst/>
          </a:prstGeom>
        </p:spPr>
      </p:pic>
      <p:sp>
        <p:nvSpPr>
          <p:cNvPr id="11" name="object 20">
            <a:extLst>
              <a:ext uri="{FF2B5EF4-FFF2-40B4-BE49-F238E27FC236}">
                <a16:creationId xmlns:a16="http://schemas.microsoft.com/office/drawing/2014/main" id="{CB614B79-5A37-5B5A-A808-64FD780A05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300" y="433518"/>
            <a:ext cx="1965214" cy="3565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lang="pt-PT" sz="2200" b="0" spc="-65" dirty="0">
                <a:solidFill>
                  <a:schemeClr val="tx1"/>
                </a:solidFill>
                <a:latin typeface="Vinci Sans Expanded"/>
                <a:cs typeface="Vinci Sans Expanded"/>
              </a:rPr>
              <a:t>Iniciativas AXIANS</a:t>
            </a:r>
            <a:endParaRPr sz="2200" dirty="0">
              <a:solidFill>
                <a:schemeClr val="tx1"/>
              </a:solidFill>
              <a:latin typeface="Vinci Sans Expanded"/>
              <a:cs typeface="Vinci Sans Expanded"/>
            </a:endParaRPr>
          </a:p>
        </p:txBody>
      </p:sp>
      <p:sp>
        <p:nvSpPr>
          <p:cNvPr id="3" name="object 19">
            <a:extLst>
              <a:ext uri="{FF2B5EF4-FFF2-40B4-BE49-F238E27FC236}">
                <a16:creationId xmlns:a16="http://schemas.microsoft.com/office/drawing/2014/main" id="{2D62406E-A5A3-91FE-CD60-8C80006AF99A}"/>
              </a:ext>
            </a:extLst>
          </p:cNvPr>
          <p:cNvSpPr txBox="1"/>
          <p:nvPr/>
        </p:nvSpPr>
        <p:spPr>
          <a:xfrm>
            <a:off x="546100" y="891267"/>
            <a:ext cx="4495800" cy="3565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Soluções  de </a:t>
            </a:r>
            <a:r>
              <a:rPr lang="pt-P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soft </a:t>
            </a:r>
            <a:r>
              <a:rPr lang="pt-PT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mobility</a:t>
            </a:r>
            <a:endParaRPr lang="pt-P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phic 16" descr="Bus outline">
            <a:extLst>
              <a:ext uri="{FF2B5EF4-FFF2-40B4-BE49-F238E27FC236}">
                <a16:creationId xmlns:a16="http://schemas.microsoft.com/office/drawing/2014/main" id="{51CB3526-B353-C3D7-8B2F-EA78BB160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260" y="1649730"/>
            <a:ext cx="777240" cy="7772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9BDEDD-163C-0AFA-5E6C-71267B3BE934}"/>
              </a:ext>
            </a:extLst>
          </p:cNvPr>
          <p:cNvSpPr/>
          <p:nvPr/>
        </p:nvSpPr>
        <p:spPr>
          <a:xfrm>
            <a:off x="546100" y="2771775"/>
            <a:ext cx="500634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Bolt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UBER para empresas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Passe para transportes públicos</a:t>
            </a:r>
          </a:p>
          <a:p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7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9BCA3-E9B5-79A3-7C62-19A2EFB57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1B8058-E31A-20ED-8FB1-14AC67DFB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99" y="1704975"/>
            <a:ext cx="746825" cy="739204"/>
          </a:xfrm>
          <a:prstGeom prst="rect">
            <a:avLst/>
          </a:prstGeom>
          <a:ln>
            <a:noFill/>
          </a:ln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9D4CF2C-05C6-F3AF-438C-25FE21107693}"/>
              </a:ext>
            </a:extLst>
          </p:cNvPr>
          <p:cNvSpPr/>
          <p:nvPr/>
        </p:nvSpPr>
        <p:spPr>
          <a:xfrm>
            <a:off x="2070100" y="1247775"/>
            <a:ext cx="6286542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object 22">
            <a:extLst>
              <a:ext uri="{FF2B5EF4-FFF2-40B4-BE49-F238E27FC236}">
                <a16:creationId xmlns:a16="http://schemas.microsoft.com/office/drawing/2014/main" id="{8638B0C4-8367-AA71-4995-99A8A29BC675}"/>
              </a:ext>
            </a:extLst>
          </p:cNvPr>
          <p:cNvSpPr/>
          <p:nvPr/>
        </p:nvSpPr>
        <p:spPr>
          <a:xfrm>
            <a:off x="0" y="794009"/>
            <a:ext cx="1026160" cy="706120"/>
          </a:xfrm>
          <a:custGeom>
            <a:avLst/>
            <a:gdLst/>
            <a:ahLst/>
            <a:cxnLst/>
            <a:rect l="l" t="t" r="r" b="b"/>
            <a:pathLst>
              <a:path w="1026160" h="706119">
                <a:moveTo>
                  <a:pt x="0" y="0"/>
                </a:moveTo>
                <a:lnTo>
                  <a:pt x="738670" y="705807"/>
                </a:lnTo>
                <a:lnTo>
                  <a:pt x="1025994" y="705807"/>
                </a:lnTo>
              </a:path>
            </a:pathLst>
          </a:custGeom>
          <a:ln w="6350">
            <a:solidFill>
              <a:srgbClr val="39B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object 15">
            <a:extLst>
              <a:ext uri="{FF2B5EF4-FFF2-40B4-BE49-F238E27FC236}">
                <a16:creationId xmlns:a16="http://schemas.microsoft.com/office/drawing/2014/main" id="{EEE7B65B-E425-71C6-3BB4-B4C783D057E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2153" y="0"/>
            <a:ext cx="5211647" cy="4532540"/>
          </a:xfrm>
          <a:prstGeom prst="rect">
            <a:avLst/>
          </a:prstGeom>
        </p:spPr>
      </p:pic>
      <p:pic>
        <p:nvPicPr>
          <p:cNvPr id="101" name="Image 43">
            <a:extLst>
              <a:ext uri="{FF2B5EF4-FFF2-40B4-BE49-F238E27FC236}">
                <a16:creationId xmlns:a16="http://schemas.microsoft.com/office/drawing/2014/main" id="{B306DB09-38ED-925E-728D-2924D4B099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9" b="23813"/>
          <a:stretch/>
        </p:blipFill>
        <p:spPr>
          <a:xfrm>
            <a:off x="319410" y="6019174"/>
            <a:ext cx="493776" cy="75333"/>
          </a:xfrm>
          <a:prstGeom prst="rect">
            <a:avLst/>
          </a:prstGeom>
        </p:spPr>
      </p:pic>
      <p:sp>
        <p:nvSpPr>
          <p:cNvPr id="11" name="object 20">
            <a:extLst>
              <a:ext uri="{FF2B5EF4-FFF2-40B4-BE49-F238E27FC236}">
                <a16:creationId xmlns:a16="http://schemas.microsoft.com/office/drawing/2014/main" id="{FE257726-C14D-9CAF-4637-6A694A6BD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300" y="433518"/>
            <a:ext cx="1965214" cy="3565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lang="pt-PT" sz="2200" b="0" spc="-65" dirty="0">
                <a:solidFill>
                  <a:schemeClr val="tx1"/>
                </a:solidFill>
                <a:latin typeface="Vinci Sans Expanded"/>
                <a:cs typeface="Vinci Sans Expanded"/>
              </a:rPr>
              <a:t>Iniciativas AXIANS</a:t>
            </a:r>
            <a:endParaRPr sz="2200" dirty="0">
              <a:solidFill>
                <a:schemeClr val="tx1"/>
              </a:solidFill>
              <a:latin typeface="Vinci Sans Expanded"/>
              <a:cs typeface="Vinci Sans Expanded"/>
            </a:endParaRP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16A36133-3FEA-6051-E7DE-5F7D9F4F11AD}"/>
              </a:ext>
            </a:extLst>
          </p:cNvPr>
          <p:cNvSpPr txBox="1"/>
          <p:nvPr/>
        </p:nvSpPr>
        <p:spPr>
          <a:xfrm>
            <a:off x="546099" y="891267"/>
            <a:ext cx="5339513" cy="3565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Sensibilização e informação aos colaboradores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1C92A8-5C75-1A1E-17D1-D10269B59932}"/>
              </a:ext>
            </a:extLst>
          </p:cNvPr>
          <p:cNvSpPr/>
          <p:nvPr/>
        </p:nvSpPr>
        <p:spPr>
          <a:xfrm>
            <a:off x="546100" y="2771775"/>
            <a:ext cx="5006340" cy="2826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Framework Ambiental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Newsletters Ambientais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Formações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Webinars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Sessão integração de novos colaboradores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nci Sans Light" panose="02000000000000000000" pitchFamily="50" charset="0"/>
              </a:rPr>
              <a:t>Eventos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Vinci Sans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8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XIANS by mprez®">
  <a:themeElements>
    <a:clrScheme name="mprez_2023">
      <a:dk1>
        <a:srgbClr val="181818"/>
      </a:dk1>
      <a:lt1>
        <a:srgbClr val="FFFFFF"/>
      </a:lt1>
      <a:dk2>
        <a:srgbClr val="87888A"/>
      </a:dk2>
      <a:lt2>
        <a:srgbClr val="E7E6E6"/>
      </a:lt2>
      <a:accent1>
        <a:srgbClr val="005EB8"/>
      </a:accent1>
      <a:accent2>
        <a:srgbClr val="A20067"/>
      </a:accent2>
      <a:accent3>
        <a:srgbClr val="AECD60"/>
      </a:accent3>
      <a:accent4>
        <a:srgbClr val="EC6726"/>
      </a:accent4>
      <a:accent5>
        <a:srgbClr val="E50051"/>
      </a:accent5>
      <a:accent6>
        <a:srgbClr val="E6007D"/>
      </a:accent6>
      <a:hlink>
        <a:srgbClr val="00B1EB"/>
      </a:hlink>
      <a:folHlink>
        <a:srgbClr val="FFCC00"/>
      </a:folHlink>
    </a:clrScheme>
    <a:fontScheme name="AXIANS">
      <a:majorFont>
        <a:latin typeface="Vinci Sans Light"/>
        <a:ea typeface=""/>
        <a:cs typeface=""/>
      </a:majorFont>
      <a:minorFont>
        <a:latin typeface="Vinci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AF692C5-245E-4ACE-B276-6D2CD5136E69}" vid="{DF7293A7-781F-48CC-9A4E-224BDC94A929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23708</TotalTime>
  <Words>635</Words>
  <Application>Microsoft Office PowerPoint</Application>
  <PresentationFormat>Custom</PresentationFormat>
  <Paragraphs>166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Aptos</vt:lpstr>
      <vt:lpstr>Arial</vt:lpstr>
      <vt:lpstr>Calibri</vt:lpstr>
      <vt:lpstr>Open Sans Light</vt:lpstr>
      <vt:lpstr>Times New Roman</vt:lpstr>
      <vt:lpstr>Vinci Sans</vt:lpstr>
      <vt:lpstr>Vinci Sans Black</vt:lpstr>
      <vt:lpstr>Vinci Sans Bold</vt:lpstr>
      <vt:lpstr>Vinci Sans Expanded</vt:lpstr>
      <vt:lpstr>Vinci Sans Expanded Light</vt:lpstr>
      <vt:lpstr>Vinci Sans Expanded Medium</vt:lpstr>
      <vt:lpstr>Vinci Sans Extra Light</vt:lpstr>
      <vt:lpstr>Vinci Sans Light</vt:lpstr>
      <vt:lpstr>Vinci Serif</vt:lpstr>
      <vt:lpstr>Wingdings</vt:lpstr>
      <vt:lpstr>Office Theme</vt:lpstr>
      <vt:lpstr>AXIANS by mprez®</vt:lpstr>
      <vt:lpstr>PowerPoint Presentation</vt:lpstr>
      <vt:lpstr>Sobre  a  VINCI Energies em Portugal</vt:lpstr>
      <vt:lpstr>Principais tendências e abordagem  da VINCI Energies em Portugal</vt:lpstr>
      <vt:lpstr>Ambição Ambiental da VINCI Energies em Portugal</vt:lpstr>
      <vt:lpstr>INICIATIVAS AXIANS</vt:lpstr>
      <vt:lpstr>Iniciativas AXIANS</vt:lpstr>
      <vt:lpstr>Iniciativas AXIANS</vt:lpstr>
      <vt:lpstr>Iniciativas AXIANS</vt:lpstr>
      <vt:lpstr>Iniciativas AXIANS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SALES Alexandra</dc:creator>
  <cp:lastModifiedBy>SALES Alexandra</cp:lastModifiedBy>
  <cp:revision>45</cp:revision>
  <dcterms:created xsi:type="dcterms:W3CDTF">2025-07-01T15:44:01Z</dcterms:created>
  <dcterms:modified xsi:type="dcterms:W3CDTF">2025-09-30T17:12:35Z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2025-07-01T00:00:00Z</vt:filetime>
  </property>
  <property fmtid="{D5CDD505-2E9C-101B-9397-08002B2CF9AE}" pid="3" name="Creator">
    <vt:lpwstr>Adobe InDesign 19.2 (Windows)</vt:lpwstr>
  </property>
  <property fmtid="{D5CDD505-2E9C-101B-9397-08002B2CF9AE}" pid="4" name="LastSaved">
    <vt:filetime>2025-07-01T00:00:00Z</vt:filetime>
  </property>
</Properties>
</file>